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392" r:id="rId2"/>
    <p:sldId id="256" r:id="rId3"/>
    <p:sldId id="393" r:id="rId4"/>
    <p:sldId id="381" r:id="rId5"/>
    <p:sldId id="379" r:id="rId6"/>
    <p:sldId id="376" r:id="rId7"/>
    <p:sldId id="377" r:id="rId8"/>
    <p:sldId id="378" r:id="rId9"/>
    <p:sldId id="372" r:id="rId10"/>
    <p:sldId id="373" r:id="rId11"/>
    <p:sldId id="355" r:id="rId12"/>
    <p:sldId id="357" r:id="rId13"/>
    <p:sldId id="356" r:id="rId14"/>
    <p:sldId id="352" r:id="rId15"/>
    <p:sldId id="353" r:id="rId16"/>
    <p:sldId id="257" r:id="rId17"/>
    <p:sldId id="388" r:id="rId18"/>
    <p:sldId id="358" r:id="rId19"/>
    <p:sldId id="389" r:id="rId20"/>
    <p:sldId id="258" r:id="rId21"/>
    <p:sldId id="380" r:id="rId22"/>
    <p:sldId id="391" r:id="rId23"/>
    <p:sldId id="359" r:id="rId24"/>
    <p:sldId id="375" r:id="rId25"/>
    <p:sldId id="374" r:id="rId26"/>
    <p:sldId id="259" r:id="rId27"/>
    <p:sldId id="260" r:id="rId28"/>
    <p:sldId id="384" r:id="rId29"/>
    <p:sldId id="362" r:id="rId30"/>
    <p:sldId id="367" r:id="rId31"/>
    <p:sldId id="368" r:id="rId32"/>
    <p:sldId id="370" r:id="rId33"/>
    <p:sldId id="383" r:id="rId34"/>
    <p:sldId id="263" r:id="rId35"/>
    <p:sldId id="264" r:id="rId36"/>
    <p:sldId id="265" r:id="rId37"/>
    <p:sldId id="363" r:id="rId38"/>
    <p:sldId id="266" r:id="rId39"/>
    <p:sldId id="267" r:id="rId40"/>
    <p:sldId id="268" r:id="rId41"/>
    <p:sldId id="269" r:id="rId42"/>
    <p:sldId id="364" r:id="rId43"/>
    <p:sldId id="270" r:id="rId44"/>
    <p:sldId id="271" r:id="rId45"/>
    <p:sldId id="365" r:id="rId46"/>
    <p:sldId id="366" r:id="rId47"/>
    <p:sldId id="272" r:id="rId48"/>
    <p:sldId id="273" r:id="rId49"/>
    <p:sldId id="274" r:id="rId50"/>
    <p:sldId id="275" r:id="rId51"/>
    <p:sldId id="276" r:id="rId52"/>
    <p:sldId id="277" r:id="rId53"/>
    <p:sldId id="278" r:id="rId54"/>
    <p:sldId id="279" r:id="rId55"/>
    <p:sldId id="280" r:id="rId56"/>
    <p:sldId id="281" r:id="rId57"/>
    <p:sldId id="282" r:id="rId58"/>
    <p:sldId id="385" r:id="rId59"/>
    <p:sldId id="386" r:id="rId60"/>
    <p:sldId id="387" r:id="rId61"/>
    <p:sldId id="390" r:id="rId6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1A23FD-DA78-4DA4-A5A1-9DEF14675F79}" type="datetimeFigureOut">
              <a:rPr kumimoji="1" lang="ja-JP" altLang="en-US" smtClean="0"/>
              <a:pPr/>
              <a:t>2015/2/27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021A16-B80F-45DD-9B01-B6D89824B75E}" type="slidenum">
              <a:rPr kumimoji="1" lang="ja-JP" altLang="en-US" smtClean="0"/>
              <a:pPr/>
              <a:t>&lt;#&gt;</a:t>
            </a:fld>
            <a:endParaRPr kumimoji="1" lang="ja-JP" altLang="en-US"/>
          </a:p>
        </p:txBody>
      </p:sp>
    </p:spTree>
    <p:extLst>
      <p:ext uri="{BB962C8B-B14F-4D97-AF65-F5344CB8AC3E}">
        <p14:creationId xmlns="" xmlns:p14="http://schemas.microsoft.com/office/powerpoint/2010/main" val="313280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1</a:t>
            </a:fld>
            <a:endParaRPr kumimoji="1" lang="ja-JP" altLang="en-US"/>
          </a:p>
        </p:txBody>
      </p:sp>
    </p:spTree>
    <p:extLst>
      <p:ext uri="{BB962C8B-B14F-4D97-AF65-F5344CB8AC3E}">
        <p14:creationId xmlns="" xmlns:p14="http://schemas.microsoft.com/office/powerpoint/2010/main" val="161124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10</a:t>
            </a:fld>
            <a:endParaRPr kumimoji="1" lang="ja-JP" altLang="en-US"/>
          </a:p>
        </p:txBody>
      </p:sp>
    </p:spTree>
    <p:extLst>
      <p:ext uri="{BB962C8B-B14F-4D97-AF65-F5344CB8AC3E}">
        <p14:creationId xmlns="" xmlns:p14="http://schemas.microsoft.com/office/powerpoint/2010/main" val="205714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11</a:t>
            </a:fld>
            <a:endParaRPr kumimoji="1" lang="ja-JP" altLang="en-US"/>
          </a:p>
        </p:txBody>
      </p:sp>
    </p:spTree>
    <p:extLst>
      <p:ext uri="{BB962C8B-B14F-4D97-AF65-F5344CB8AC3E}">
        <p14:creationId xmlns="" xmlns:p14="http://schemas.microsoft.com/office/powerpoint/2010/main" val="185207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12</a:t>
            </a:fld>
            <a:endParaRPr kumimoji="1" lang="ja-JP" altLang="en-US"/>
          </a:p>
        </p:txBody>
      </p:sp>
    </p:spTree>
    <p:extLst>
      <p:ext uri="{BB962C8B-B14F-4D97-AF65-F5344CB8AC3E}">
        <p14:creationId xmlns="" xmlns:p14="http://schemas.microsoft.com/office/powerpoint/2010/main" val="2354641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13</a:t>
            </a:fld>
            <a:endParaRPr kumimoji="1" lang="ja-JP" altLang="en-US"/>
          </a:p>
        </p:txBody>
      </p:sp>
    </p:spTree>
    <p:extLst>
      <p:ext uri="{BB962C8B-B14F-4D97-AF65-F5344CB8AC3E}">
        <p14:creationId xmlns="" xmlns:p14="http://schemas.microsoft.com/office/powerpoint/2010/main" val="379399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14</a:t>
            </a:fld>
            <a:endParaRPr kumimoji="1" lang="ja-JP" altLang="en-US"/>
          </a:p>
        </p:txBody>
      </p:sp>
    </p:spTree>
    <p:extLst>
      <p:ext uri="{BB962C8B-B14F-4D97-AF65-F5344CB8AC3E}">
        <p14:creationId xmlns="" xmlns:p14="http://schemas.microsoft.com/office/powerpoint/2010/main" val="3759825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15</a:t>
            </a:fld>
            <a:endParaRPr kumimoji="1" lang="ja-JP" altLang="en-US"/>
          </a:p>
        </p:txBody>
      </p:sp>
    </p:spTree>
    <p:extLst>
      <p:ext uri="{BB962C8B-B14F-4D97-AF65-F5344CB8AC3E}">
        <p14:creationId xmlns="" xmlns:p14="http://schemas.microsoft.com/office/powerpoint/2010/main" val="37206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16</a:t>
            </a:fld>
            <a:endParaRPr kumimoji="1" lang="ja-JP" altLang="en-US"/>
          </a:p>
        </p:txBody>
      </p:sp>
    </p:spTree>
    <p:extLst>
      <p:ext uri="{BB962C8B-B14F-4D97-AF65-F5344CB8AC3E}">
        <p14:creationId xmlns="" xmlns:p14="http://schemas.microsoft.com/office/powerpoint/2010/main" val="9618924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18</a:t>
            </a:fld>
            <a:endParaRPr kumimoji="1" lang="ja-JP" altLang="en-US"/>
          </a:p>
        </p:txBody>
      </p:sp>
    </p:spTree>
    <p:extLst>
      <p:ext uri="{BB962C8B-B14F-4D97-AF65-F5344CB8AC3E}">
        <p14:creationId xmlns="" xmlns:p14="http://schemas.microsoft.com/office/powerpoint/2010/main" val="2499394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a:t>
            </a:fld>
            <a:endParaRPr kumimoji="1" lang="ja-JP" altLang="en-US"/>
          </a:p>
        </p:txBody>
      </p:sp>
    </p:spTree>
    <p:extLst>
      <p:ext uri="{BB962C8B-B14F-4D97-AF65-F5344CB8AC3E}">
        <p14:creationId xmlns="" xmlns:p14="http://schemas.microsoft.com/office/powerpoint/2010/main" val="2954117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20</a:t>
            </a:fld>
            <a:endParaRPr kumimoji="1" lang="ja-JP" altLang="en-US"/>
          </a:p>
        </p:txBody>
      </p:sp>
    </p:spTree>
    <p:extLst>
      <p:ext uri="{BB962C8B-B14F-4D97-AF65-F5344CB8AC3E}">
        <p14:creationId xmlns="" xmlns:p14="http://schemas.microsoft.com/office/powerpoint/2010/main" val="2783042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21</a:t>
            </a:fld>
            <a:endParaRPr kumimoji="1" lang="ja-JP" altLang="en-US"/>
          </a:p>
        </p:txBody>
      </p:sp>
    </p:spTree>
    <p:extLst>
      <p:ext uri="{BB962C8B-B14F-4D97-AF65-F5344CB8AC3E}">
        <p14:creationId xmlns="" xmlns:p14="http://schemas.microsoft.com/office/powerpoint/2010/main" val="15216457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23</a:t>
            </a:fld>
            <a:endParaRPr kumimoji="1" lang="ja-JP" altLang="en-US"/>
          </a:p>
        </p:txBody>
      </p:sp>
    </p:spTree>
    <p:extLst>
      <p:ext uri="{BB962C8B-B14F-4D97-AF65-F5344CB8AC3E}">
        <p14:creationId xmlns="" xmlns:p14="http://schemas.microsoft.com/office/powerpoint/2010/main" val="641967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24</a:t>
            </a:fld>
            <a:endParaRPr kumimoji="1" lang="ja-JP" altLang="en-US"/>
          </a:p>
        </p:txBody>
      </p:sp>
    </p:spTree>
    <p:extLst>
      <p:ext uri="{BB962C8B-B14F-4D97-AF65-F5344CB8AC3E}">
        <p14:creationId xmlns="" xmlns:p14="http://schemas.microsoft.com/office/powerpoint/2010/main" val="13868529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25</a:t>
            </a:fld>
            <a:endParaRPr kumimoji="1" lang="ja-JP" altLang="en-US"/>
          </a:p>
        </p:txBody>
      </p:sp>
    </p:spTree>
    <p:extLst>
      <p:ext uri="{BB962C8B-B14F-4D97-AF65-F5344CB8AC3E}">
        <p14:creationId xmlns="" xmlns:p14="http://schemas.microsoft.com/office/powerpoint/2010/main" val="1000598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26</a:t>
            </a:fld>
            <a:endParaRPr kumimoji="1" lang="ja-JP" altLang="en-US"/>
          </a:p>
        </p:txBody>
      </p:sp>
    </p:spTree>
    <p:extLst>
      <p:ext uri="{BB962C8B-B14F-4D97-AF65-F5344CB8AC3E}">
        <p14:creationId xmlns="" xmlns:p14="http://schemas.microsoft.com/office/powerpoint/2010/main" val="3452640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27</a:t>
            </a:fld>
            <a:endParaRPr kumimoji="1" lang="ja-JP" altLang="en-US"/>
          </a:p>
        </p:txBody>
      </p:sp>
    </p:spTree>
    <p:extLst>
      <p:ext uri="{BB962C8B-B14F-4D97-AF65-F5344CB8AC3E}">
        <p14:creationId xmlns="" xmlns:p14="http://schemas.microsoft.com/office/powerpoint/2010/main" val="25288026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28</a:t>
            </a:fld>
            <a:endParaRPr kumimoji="1" lang="ja-JP" altLang="en-US"/>
          </a:p>
        </p:txBody>
      </p:sp>
    </p:spTree>
    <p:extLst>
      <p:ext uri="{BB962C8B-B14F-4D97-AF65-F5344CB8AC3E}">
        <p14:creationId xmlns="" xmlns:p14="http://schemas.microsoft.com/office/powerpoint/2010/main" val="22856900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29</a:t>
            </a:fld>
            <a:endParaRPr kumimoji="1" lang="ja-JP" altLang="en-US"/>
          </a:p>
        </p:txBody>
      </p:sp>
    </p:spTree>
    <p:extLst>
      <p:ext uri="{BB962C8B-B14F-4D97-AF65-F5344CB8AC3E}">
        <p14:creationId xmlns="" xmlns:p14="http://schemas.microsoft.com/office/powerpoint/2010/main" val="897192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30</a:t>
            </a:fld>
            <a:endParaRPr kumimoji="1" lang="ja-JP" altLang="en-US"/>
          </a:p>
        </p:txBody>
      </p:sp>
    </p:spTree>
    <p:extLst>
      <p:ext uri="{BB962C8B-B14F-4D97-AF65-F5344CB8AC3E}">
        <p14:creationId xmlns="" xmlns:p14="http://schemas.microsoft.com/office/powerpoint/2010/main" val="33824826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31</a:t>
            </a:fld>
            <a:endParaRPr kumimoji="1" lang="ja-JP" altLang="en-US"/>
          </a:p>
        </p:txBody>
      </p:sp>
    </p:spTree>
    <p:extLst>
      <p:ext uri="{BB962C8B-B14F-4D97-AF65-F5344CB8AC3E}">
        <p14:creationId xmlns="" xmlns:p14="http://schemas.microsoft.com/office/powerpoint/2010/main" val="41132047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32</a:t>
            </a:fld>
            <a:endParaRPr kumimoji="1" lang="ja-JP" altLang="en-US"/>
          </a:p>
        </p:txBody>
      </p:sp>
    </p:spTree>
    <p:extLst>
      <p:ext uri="{BB962C8B-B14F-4D97-AF65-F5344CB8AC3E}">
        <p14:creationId xmlns="" xmlns:p14="http://schemas.microsoft.com/office/powerpoint/2010/main" val="33632144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33</a:t>
            </a:fld>
            <a:endParaRPr kumimoji="1" lang="ja-JP" altLang="en-US"/>
          </a:p>
        </p:txBody>
      </p:sp>
    </p:spTree>
    <p:extLst>
      <p:ext uri="{BB962C8B-B14F-4D97-AF65-F5344CB8AC3E}">
        <p14:creationId xmlns="" xmlns:p14="http://schemas.microsoft.com/office/powerpoint/2010/main" val="1740092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34</a:t>
            </a:fld>
            <a:endParaRPr kumimoji="1" lang="ja-JP" altLang="en-US"/>
          </a:p>
        </p:txBody>
      </p:sp>
    </p:spTree>
    <p:extLst>
      <p:ext uri="{BB962C8B-B14F-4D97-AF65-F5344CB8AC3E}">
        <p14:creationId xmlns="" xmlns:p14="http://schemas.microsoft.com/office/powerpoint/2010/main" val="20860685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35</a:t>
            </a:fld>
            <a:endParaRPr kumimoji="1" lang="ja-JP" altLang="en-US"/>
          </a:p>
        </p:txBody>
      </p:sp>
    </p:spTree>
    <p:extLst>
      <p:ext uri="{BB962C8B-B14F-4D97-AF65-F5344CB8AC3E}">
        <p14:creationId xmlns="" xmlns:p14="http://schemas.microsoft.com/office/powerpoint/2010/main" val="22326014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36</a:t>
            </a:fld>
            <a:endParaRPr kumimoji="1" lang="ja-JP" altLang="en-US"/>
          </a:p>
        </p:txBody>
      </p:sp>
    </p:spTree>
    <p:extLst>
      <p:ext uri="{BB962C8B-B14F-4D97-AF65-F5344CB8AC3E}">
        <p14:creationId xmlns="" xmlns:p14="http://schemas.microsoft.com/office/powerpoint/2010/main" val="35746853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37</a:t>
            </a:fld>
            <a:endParaRPr kumimoji="1" lang="ja-JP" altLang="en-US"/>
          </a:p>
        </p:txBody>
      </p:sp>
    </p:spTree>
    <p:extLst>
      <p:ext uri="{BB962C8B-B14F-4D97-AF65-F5344CB8AC3E}">
        <p14:creationId xmlns="" xmlns:p14="http://schemas.microsoft.com/office/powerpoint/2010/main" val="23165068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38</a:t>
            </a:fld>
            <a:endParaRPr kumimoji="1" lang="ja-JP" altLang="en-US"/>
          </a:p>
        </p:txBody>
      </p:sp>
    </p:spTree>
    <p:extLst>
      <p:ext uri="{BB962C8B-B14F-4D97-AF65-F5344CB8AC3E}">
        <p14:creationId xmlns="" xmlns:p14="http://schemas.microsoft.com/office/powerpoint/2010/main" val="10412312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39</a:t>
            </a:fld>
            <a:endParaRPr kumimoji="1" lang="ja-JP" altLang="en-US"/>
          </a:p>
        </p:txBody>
      </p:sp>
    </p:spTree>
    <p:extLst>
      <p:ext uri="{BB962C8B-B14F-4D97-AF65-F5344CB8AC3E}">
        <p14:creationId xmlns="" xmlns:p14="http://schemas.microsoft.com/office/powerpoint/2010/main" val="3257669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4</a:t>
            </a:fld>
            <a:endParaRPr kumimoji="1" lang="ja-JP" altLang="en-US"/>
          </a:p>
        </p:txBody>
      </p:sp>
    </p:spTree>
    <p:extLst>
      <p:ext uri="{BB962C8B-B14F-4D97-AF65-F5344CB8AC3E}">
        <p14:creationId xmlns="" xmlns:p14="http://schemas.microsoft.com/office/powerpoint/2010/main" val="8050305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40</a:t>
            </a:fld>
            <a:endParaRPr kumimoji="1" lang="ja-JP" altLang="en-US"/>
          </a:p>
        </p:txBody>
      </p:sp>
    </p:spTree>
    <p:extLst>
      <p:ext uri="{BB962C8B-B14F-4D97-AF65-F5344CB8AC3E}">
        <p14:creationId xmlns="" xmlns:p14="http://schemas.microsoft.com/office/powerpoint/2010/main" val="37122740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41</a:t>
            </a:fld>
            <a:endParaRPr kumimoji="1" lang="ja-JP" altLang="en-US"/>
          </a:p>
        </p:txBody>
      </p:sp>
    </p:spTree>
    <p:extLst>
      <p:ext uri="{BB962C8B-B14F-4D97-AF65-F5344CB8AC3E}">
        <p14:creationId xmlns="" xmlns:p14="http://schemas.microsoft.com/office/powerpoint/2010/main" val="19845817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42</a:t>
            </a:fld>
            <a:endParaRPr kumimoji="1" lang="ja-JP" altLang="en-US"/>
          </a:p>
        </p:txBody>
      </p:sp>
    </p:spTree>
    <p:extLst>
      <p:ext uri="{BB962C8B-B14F-4D97-AF65-F5344CB8AC3E}">
        <p14:creationId xmlns="" xmlns:p14="http://schemas.microsoft.com/office/powerpoint/2010/main" val="23704223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43</a:t>
            </a:fld>
            <a:endParaRPr kumimoji="1" lang="ja-JP" altLang="en-US"/>
          </a:p>
        </p:txBody>
      </p:sp>
    </p:spTree>
    <p:extLst>
      <p:ext uri="{BB962C8B-B14F-4D97-AF65-F5344CB8AC3E}">
        <p14:creationId xmlns="" xmlns:p14="http://schemas.microsoft.com/office/powerpoint/2010/main" val="116886310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44</a:t>
            </a:fld>
            <a:endParaRPr kumimoji="1" lang="ja-JP" altLang="en-US"/>
          </a:p>
        </p:txBody>
      </p:sp>
    </p:spTree>
    <p:extLst>
      <p:ext uri="{BB962C8B-B14F-4D97-AF65-F5344CB8AC3E}">
        <p14:creationId xmlns="" xmlns:p14="http://schemas.microsoft.com/office/powerpoint/2010/main" val="41140019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45</a:t>
            </a:fld>
            <a:endParaRPr kumimoji="1" lang="ja-JP" altLang="en-US"/>
          </a:p>
        </p:txBody>
      </p:sp>
    </p:spTree>
    <p:extLst>
      <p:ext uri="{BB962C8B-B14F-4D97-AF65-F5344CB8AC3E}">
        <p14:creationId xmlns="" xmlns:p14="http://schemas.microsoft.com/office/powerpoint/2010/main" val="9250507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46</a:t>
            </a:fld>
            <a:endParaRPr kumimoji="1" lang="ja-JP" altLang="en-US"/>
          </a:p>
        </p:txBody>
      </p:sp>
    </p:spTree>
    <p:extLst>
      <p:ext uri="{BB962C8B-B14F-4D97-AF65-F5344CB8AC3E}">
        <p14:creationId xmlns="" xmlns:p14="http://schemas.microsoft.com/office/powerpoint/2010/main" val="14143475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47</a:t>
            </a:fld>
            <a:endParaRPr kumimoji="1" lang="ja-JP" altLang="en-US"/>
          </a:p>
        </p:txBody>
      </p:sp>
    </p:spTree>
    <p:extLst>
      <p:ext uri="{BB962C8B-B14F-4D97-AF65-F5344CB8AC3E}">
        <p14:creationId xmlns="" xmlns:p14="http://schemas.microsoft.com/office/powerpoint/2010/main" val="25967633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48</a:t>
            </a:fld>
            <a:endParaRPr kumimoji="1" lang="ja-JP" altLang="en-US"/>
          </a:p>
        </p:txBody>
      </p:sp>
    </p:spTree>
    <p:extLst>
      <p:ext uri="{BB962C8B-B14F-4D97-AF65-F5344CB8AC3E}">
        <p14:creationId xmlns="" xmlns:p14="http://schemas.microsoft.com/office/powerpoint/2010/main" val="11081387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49</a:t>
            </a:fld>
            <a:endParaRPr kumimoji="1" lang="ja-JP" altLang="en-US"/>
          </a:p>
        </p:txBody>
      </p:sp>
    </p:spTree>
    <p:extLst>
      <p:ext uri="{BB962C8B-B14F-4D97-AF65-F5344CB8AC3E}">
        <p14:creationId xmlns="" xmlns:p14="http://schemas.microsoft.com/office/powerpoint/2010/main" val="2877929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5</a:t>
            </a:fld>
            <a:endParaRPr kumimoji="1" lang="ja-JP" altLang="en-US"/>
          </a:p>
        </p:txBody>
      </p:sp>
    </p:spTree>
    <p:extLst>
      <p:ext uri="{BB962C8B-B14F-4D97-AF65-F5344CB8AC3E}">
        <p14:creationId xmlns="" xmlns:p14="http://schemas.microsoft.com/office/powerpoint/2010/main" val="241210117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50</a:t>
            </a:fld>
            <a:endParaRPr kumimoji="1" lang="ja-JP" altLang="en-US"/>
          </a:p>
        </p:txBody>
      </p:sp>
    </p:spTree>
    <p:extLst>
      <p:ext uri="{BB962C8B-B14F-4D97-AF65-F5344CB8AC3E}">
        <p14:creationId xmlns="" xmlns:p14="http://schemas.microsoft.com/office/powerpoint/2010/main" val="350172018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51</a:t>
            </a:fld>
            <a:endParaRPr kumimoji="1" lang="ja-JP" altLang="en-US"/>
          </a:p>
        </p:txBody>
      </p:sp>
    </p:spTree>
    <p:extLst>
      <p:ext uri="{BB962C8B-B14F-4D97-AF65-F5344CB8AC3E}">
        <p14:creationId xmlns="" xmlns:p14="http://schemas.microsoft.com/office/powerpoint/2010/main" val="2735023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52</a:t>
            </a:fld>
            <a:endParaRPr kumimoji="1" lang="ja-JP" altLang="en-US"/>
          </a:p>
        </p:txBody>
      </p:sp>
    </p:spTree>
    <p:extLst>
      <p:ext uri="{BB962C8B-B14F-4D97-AF65-F5344CB8AC3E}">
        <p14:creationId xmlns="" xmlns:p14="http://schemas.microsoft.com/office/powerpoint/2010/main" val="6079530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53</a:t>
            </a:fld>
            <a:endParaRPr kumimoji="1" lang="ja-JP" altLang="en-US"/>
          </a:p>
        </p:txBody>
      </p:sp>
    </p:spTree>
    <p:extLst>
      <p:ext uri="{BB962C8B-B14F-4D97-AF65-F5344CB8AC3E}">
        <p14:creationId xmlns="" xmlns:p14="http://schemas.microsoft.com/office/powerpoint/2010/main" val="251237256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54</a:t>
            </a:fld>
            <a:endParaRPr kumimoji="1" lang="ja-JP" altLang="en-US"/>
          </a:p>
        </p:txBody>
      </p:sp>
    </p:spTree>
    <p:extLst>
      <p:ext uri="{BB962C8B-B14F-4D97-AF65-F5344CB8AC3E}">
        <p14:creationId xmlns="" xmlns:p14="http://schemas.microsoft.com/office/powerpoint/2010/main" val="21846526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55</a:t>
            </a:fld>
            <a:endParaRPr kumimoji="1" lang="ja-JP" altLang="en-US"/>
          </a:p>
        </p:txBody>
      </p:sp>
    </p:spTree>
    <p:extLst>
      <p:ext uri="{BB962C8B-B14F-4D97-AF65-F5344CB8AC3E}">
        <p14:creationId xmlns="" xmlns:p14="http://schemas.microsoft.com/office/powerpoint/2010/main" val="123917263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56</a:t>
            </a:fld>
            <a:endParaRPr kumimoji="1" lang="ja-JP" altLang="en-US"/>
          </a:p>
        </p:txBody>
      </p:sp>
    </p:spTree>
    <p:extLst>
      <p:ext uri="{BB962C8B-B14F-4D97-AF65-F5344CB8AC3E}">
        <p14:creationId xmlns="" xmlns:p14="http://schemas.microsoft.com/office/powerpoint/2010/main" val="427812968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1C5E559-DC0A-4BD0-9A44-07B95094F56B}" type="slidenum">
              <a:rPr kumimoji="1" lang="ja-JP" altLang="en-US" smtClean="0"/>
              <a:pPr/>
              <a:t>57</a:t>
            </a:fld>
            <a:endParaRPr kumimoji="1" lang="ja-JP" altLang="en-US"/>
          </a:p>
        </p:txBody>
      </p:sp>
    </p:spTree>
    <p:extLst>
      <p:ext uri="{BB962C8B-B14F-4D97-AF65-F5344CB8AC3E}">
        <p14:creationId xmlns="" xmlns:p14="http://schemas.microsoft.com/office/powerpoint/2010/main" val="126110127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58</a:t>
            </a:fld>
            <a:endParaRPr kumimoji="1" lang="ja-JP" altLang="en-US"/>
          </a:p>
        </p:txBody>
      </p:sp>
    </p:spTree>
    <p:extLst>
      <p:ext uri="{BB962C8B-B14F-4D97-AF65-F5344CB8AC3E}">
        <p14:creationId xmlns="" xmlns:p14="http://schemas.microsoft.com/office/powerpoint/2010/main" val="28008330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59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6</a:t>
            </a:fld>
            <a:endParaRPr kumimoji="1" lang="ja-JP" altLang="en-US"/>
          </a:p>
        </p:txBody>
      </p:sp>
    </p:spTree>
    <p:extLst>
      <p:ext uri="{BB962C8B-B14F-4D97-AF65-F5344CB8AC3E}">
        <p14:creationId xmlns="" xmlns:p14="http://schemas.microsoft.com/office/powerpoint/2010/main" val="286923834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60</a:t>
            </a:fld>
            <a:endParaRPr kumimoji="1" lang="ja-JP"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61</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7</a:t>
            </a:fld>
            <a:endParaRPr kumimoji="1" lang="ja-JP" altLang="en-US"/>
          </a:p>
        </p:txBody>
      </p:sp>
    </p:spTree>
    <p:extLst>
      <p:ext uri="{BB962C8B-B14F-4D97-AF65-F5344CB8AC3E}">
        <p14:creationId xmlns="" xmlns:p14="http://schemas.microsoft.com/office/powerpoint/2010/main" val="1749523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8</a:t>
            </a:fld>
            <a:endParaRPr kumimoji="1" lang="ja-JP" altLang="en-US"/>
          </a:p>
        </p:txBody>
      </p:sp>
    </p:spTree>
    <p:extLst>
      <p:ext uri="{BB962C8B-B14F-4D97-AF65-F5344CB8AC3E}">
        <p14:creationId xmlns="" xmlns:p14="http://schemas.microsoft.com/office/powerpoint/2010/main" val="1210990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021A16-B80F-45DD-9B01-B6D89824B75E}" type="slidenum">
              <a:rPr kumimoji="1" lang="ja-JP" altLang="en-US" smtClean="0"/>
              <a:pPr/>
              <a:t>9</a:t>
            </a:fld>
            <a:endParaRPr kumimoji="1" lang="ja-JP" altLang="en-US"/>
          </a:p>
        </p:txBody>
      </p:sp>
    </p:spTree>
    <p:extLst>
      <p:ext uri="{BB962C8B-B14F-4D97-AF65-F5344CB8AC3E}">
        <p14:creationId xmlns="" xmlns:p14="http://schemas.microsoft.com/office/powerpoint/2010/main" val="3572651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endParaRPr lang="ja-JP" altLang="en-US"/>
          </a:p>
        </p:txBody>
      </p:sp>
      <p:sp>
        <p:nvSpPr>
          <p:cNvPr id="4" name="日付プレースホルダ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a:xfrm>
            <a:off x="6553200" y="6245225"/>
            <a:ext cx="2133600" cy="476250"/>
          </a:xfrm>
        </p:spPr>
        <p:txBody>
          <a:bodyPr/>
          <a:lstStyle>
            <a:lvl1pPr>
              <a:defRPr/>
            </a:lvl1pPr>
          </a:lstStyle>
          <a:p>
            <a:fld id="{6890C55B-E5C9-4697-9020-C2C8E7D6C4D4}"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030402E-7B16-47AD-95BA-41F48D95DB10}" type="datetimeFigureOut">
              <a:rPr kumimoji="1" lang="ja-JP" altLang="en-US" smtClean="0"/>
              <a:pPr/>
              <a:t>2015/2/27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84D997E-0363-46DB-82E8-048A8A0B6B5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0402E-7B16-47AD-95BA-41F48D95DB10}" type="datetimeFigureOut">
              <a:rPr kumimoji="1" lang="ja-JP" altLang="en-US" smtClean="0"/>
              <a:pPr/>
              <a:t>2015/2/27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D997E-0363-46DB-82E8-048A8A0B6B5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UGetB7RnN4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0648"/>
            <a:ext cx="7772400" cy="1470025"/>
          </a:xfrm>
        </p:spPr>
        <p:txBody>
          <a:bodyPr>
            <a:normAutofit/>
          </a:bodyPr>
          <a:lstStyle/>
          <a:p>
            <a:r>
              <a:rPr kumimoji="1" lang="ja-JP" altLang="en-US" dirty="0" smtClean="0"/>
              <a:t>都市デザイン論</a:t>
            </a:r>
            <a:endParaRPr kumimoji="1" lang="ja-JP" altLang="en-US" dirty="0"/>
          </a:p>
        </p:txBody>
      </p:sp>
      <p:sp>
        <p:nvSpPr>
          <p:cNvPr id="3" name="Rectangle 2"/>
          <p:cNvSpPr txBox="1">
            <a:spLocks noChangeArrowheads="1"/>
          </p:cNvSpPr>
          <p:nvPr/>
        </p:nvSpPr>
        <p:spPr>
          <a:xfrm>
            <a:off x="755576" y="1772816"/>
            <a:ext cx="7772400" cy="3024336"/>
          </a:xfrm>
          <a:prstGeom prst="rect">
            <a:avLst/>
          </a:prstGeom>
          <a:solidFill>
            <a:schemeClr val="accent6">
              <a:lumMod val="75000"/>
            </a:schemeClr>
          </a:solidFill>
          <a:ln>
            <a:solidFill>
              <a:schemeClr val="tx1"/>
            </a:solidFill>
          </a:ln>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　</a:t>
            </a:r>
            <a:r>
              <a:rPr lang="ja-JP" altLang="en-US" sz="5400" dirty="0" smtClean="0">
                <a:latin typeface="+mj-lt"/>
                <a:ea typeface="+mj-ea"/>
                <a:cs typeface="+mj-cs"/>
              </a:rPr>
              <a:t>都市・人流・観光</a:t>
            </a:r>
            <a: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教科書</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東京オリンピックを迎える</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mj-lt"/>
                <a:ea typeface="+mj-ea"/>
                <a:cs typeface="+mj-cs"/>
              </a:rPr>
              <a:t>学生・社会人のための</a:t>
            </a:r>
            <a:endParaRPr lang="en-US" altLang="ja-JP"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観光・人流</a:t>
            </a:r>
            <a:r>
              <a:rPr lang="ja-JP" altLang="en-US" sz="4400" dirty="0" smtClean="0">
                <a:latin typeface="+mj-lt"/>
                <a:ea typeface="+mj-ea"/>
                <a:cs typeface="+mj-cs"/>
              </a:rPr>
              <a:t>概論</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タイトル 1"/>
          <p:cNvSpPr txBox="1">
            <a:spLocks/>
          </p:cNvSpPr>
          <p:nvPr/>
        </p:nvSpPr>
        <p:spPr>
          <a:xfrm>
            <a:off x="838200" y="4983311"/>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人流・観光研究所ＨＰ</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4400" dirty="0" smtClean="0">
                <a:latin typeface="+mj-lt"/>
                <a:ea typeface="+mj-ea"/>
                <a:cs typeface="+mj-cs"/>
              </a:rPr>
              <a:t>www.jinryu.jp</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医療</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人間は必ず死ぬ。</a:t>
            </a:r>
            <a:endParaRPr kumimoji="1" lang="en-US" altLang="ja-JP" dirty="0" smtClean="0"/>
          </a:p>
          <a:p>
            <a:r>
              <a:rPr lang="ja-JP" altLang="en-US" dirty="0" smtClean="0"/>
              <a:t>病気を治すことが目的ではない</a:t>
            </a:r>
            <a:endParaRPr lang="en-US" altLang="ja-JP" dirty="0" smtClean="0"/>
          </a:p>
          <a:p>
            <a:r>
              <a:rPr kumimoji="1" lang="ja-JP" altLang="en-US" dirty="0" smtClean="0"/>
              <a:t>治療を</a:t>
            </a:r>
            <a:r>
              <a:rPr lang="ja-JP" altLang="en-US" dirty="0" smtClean="0"/>
              <a:t>中止</a:t>
            </a:r>
            <a:r>
              <a:rPr kumimoji="1" lang="ja-JP" altLang="en-US" dirty="0" smtClean="0"/>
              <a:t>することと</a:t>
            </a:r>
            <a:r>
              <a:rPr lang="ja-JP" altLang="en-US" dirty="0" smtClean="0"/>
              <a:t>介護、宗教に連続性が出る</a:t>
            </a:r>
            <a:endParaRPr lang="en-US" altLang="ja-JP" dirty="0" smtClean="0"/>
          </a:p>
          <a:p>
            <a:r>
              <a:rPr kumimoji="1" lang="ja-JP" altLang="en-US" dirty="0" smtClean="0"/>
              <a:t>生活の仕方は住むこと（自宅）、泊ること（治療施設、介護施設）と関連</a:t>
            </a:r>
            <a:endParaRPr kumimoji="1" lang="en-US" altLang="ja-JP" dirty="0" smtClean="0"/>
          </a:p>
          <a:p>
            <a:r>
              <a:rPr kumimoji="1" lang="ja-JP" altLang="en-US" dirty="0" smtClean="0"/>
              <a:t>人生の終末期の過ごし方は都市の在り方に</a:t>
            </a:r>
            <a:r>
              <a:rPr lang="ja-JP" altLang="en-US" dirty="0" smtClean="0"/>
              <a:t>も影響を与える</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w="57150">
            <a:solidFill>
              <a:schemeClr val="tx1">
                <a:lumMod val="95000"/>
                <a:lumOff val="5000"/>
              </a:schemeClr>
            </a:solidFill>
          </a:ln>
        </p:spPr>
        <p:txBody>
          <a:bodyPr>
            <a:normAutofit fontScale="90000"/>
          </a:bodyPr>
          <a:lstStyle/>
          <a:p>
            <a:r>
              <a:rPr lang="ja-JP" altLang="en-US" dirty="0" smtClean="0"/>
              <a:t>格差社会と糖尿病</a:t>
            </a:r>
            <a:r>
              <a:rPr lang="en-US" altLang="ja-JP" dirty="0" smtClean="0"/>
              <a:t/>
            </a:r>
            <a:br>
              <a:rPr lang="en-US" altLang="ja-JP" dirty="0" smtClean="0"/>
            </a:br>
            <a:r>
              <a:rPr lang="ja-JP" altLang="ja-JP" dirty="0" smtClean="0"/>
              <a:t> 「自己責任」の一言で片づけ</a:t>
            </a:r>
            <a:r>
              <a:rPr lang="ja-JP" altLang="en-US" dirty="0" smtClean="0"/>
              <a:t>られる？</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lnSpcReduction="10000"/>
          </a:bodyPr>
          <a:lstStyle/>
          <a:p>
            <a:r>
              <a:rPr lang="en-US" altLang="ja-JP" dirty="0" smtClean="0"/>
              <a:t>2010</a:t>
            </a:r>
            <a:r>
              <a:rPr lang="ja-JP" altLang="ja-JP" dirty="0" smtClean="0"/>
              <a:t>年度国民健康栄養調査</a:t>
            </a:r>
            <a:endParaRPr lang="en-US" altLang="ja-JP" dirty="0" smtClean="0"/>
          </a:p>
          <a:p>
            <a:pPr>
              <a:buNone/>
            </a:pPr>
            <a:r>
              <a:rPr lang="ja-JP" altLang="en-US" dirty="0" smtClean="0"/>
              <a:t>　</a:t>
            </a:r>
            <a:r>
              <a:rPr lang="ja-JP" altLang="ja-JP" dirty="0" smtClean="0"/>
              <a:t>世帯収入</a:t>
            </a:r>
            <a:r>
              <a:rPr lang="en-US" altLang="ja-JP" dirty="0" smtClean="0"/>
              <a:t>600</a:t>
            </a:r>
            <a:r>
              <a:rPr lang="ja-JP" altLang="ja-JP" dirty="0" smtClean="0"/>
              <a:t>万円以上の人は</a:t>
            </a:r>
            <a:r>
              <a:rPr lang="en-US" altLang="ja-JP" dirty="0" smtClean="0"/>
              <a:t>21</a:t>
            </a:r>
            <a:r>
              <a:rPr lang="ja-JP" altLang="ja-JP" dirty="0" smtClean="0"/>
              <a:t>％</a:t>
            </a:r>
            <a:r>
              <a:rPr lang="ja-JP" altLang="en-US" dirty="0" smtClean="0"/>
              <a:t>。</a:t>
            </a:r>
            <a:r>
              <a:rPr lang="ja-JP" altLang="ja-JP" dirty="0" smtClean="0"/>
              <a:t>糖尿病患者で</a:t>
            </a:r>
            <a:r>
              <a:rPr lang="en-US" altLang="ja-JP" dirty="0" smtClean="0"/>
              <a:t>600</a:t>
            </a:r>
            <a:r>
              <a:rPr lang="ja-JP" altLang="ja-JP" dirty="0" smtClean="0"/>
              <a:t>万円以上の人は</a:t>
            </a:r>
            <a:r>
              <a:rPr lang="en-US" altLang="ja-JP" dirty="0" smtClean="0"/>
              <a:t>10.6</a:t>
            </a:r>
            <a:r>
              <a:rPr lang="ja-JP" altLang="ja-JP" dirty="0" smtClean="0"/>
              <a:t>％、相対的に</a:t>
            </a:r>
            <a:r>
              <a:rPr lang="ja-JP" altLang="en-US" dirty="0" smtClean="0"/>
              <a:t>低</a:t>
            </a:r>
            <a:r>
              <a:rPr lang="ja-JP" altLang="ja-JP" dirty="0" smtClean="0"/>
              <a:t>収入</a:t>
            </a:r>
            <a:endParaRPr lang="en-US" altLang="ja-JP" dirty="0" smtClean="0"/>
          </a:p>
          <a:p>
            <a:r>
              <a:rPr lang="ja-JP" altLang="ja-JP" dirty="0" smtClean="0"/>
              <a:t>生活習慣調査</a:t>
            </a:r>
            <a:r>
              <a:rPr lang="ja-JP" altLang="en-US" dirty="0" smtClean="0"/>
              <a:t>　</a:t>
            </a:r>
            <a:r>
              <a:rPr lang="ja-JP" altLang="ja-JP" dirty="0" smtClean="0"/>
              <a:t>糖尿病患者は不規則な食事が多い</a:t>
            </a:r>
          </a:p>
          <a:p>
            <a:r>
              <a:rPr lang="ja-JP" altLang="ja-JP" dirty="0" smtClean="0"/>
              <a:t>低学歴</a:t>
            </a:r>
            <a:r>
              <a:rPr lang="ja-JP" altLang="en-US" dirty="0" smtClean="0"/>
              <a:t>で</a:t>
            </a:r>
            <a:r>
              <a:rPr lang="ja-JP" altLang="ja-JP" dirty="0" smtClean="0"/>
              <a:t>、長時間労働</a:t>
            </a:r>
            <a:r>
              <a:rPr lang="ja-JP" altLang="en-US" dirty="0" smtClean="0"/>
              <a:t>の</a:t>
            </a:r>
            <a:r>
              <a:rPr lang="ja-JP" altLang="ja-JP" dirty="0" smtClean="0"/>
              <a:t>不安定雇用、</a:t>
            </a:r>
            <a:r>
              <a:rPr lang="ja-JP" altLang="en-US" dirty="0" smtClean="0"/>
              <a:t>低</a:t>
            </a:r>
            <a:r>
              <a:rPr lang="ja-JP" altLang="ja-JP" dirty="0" smtClean="0"/>
              <a:t>収入。食生活に影響。生活習慣の乱れが肥満誘発、糖尿病発症</a:t>
            </a:r>
            <a:endParaRPr lang="en-US" altLang="ja-JP" dirty="0" smtClean="0"/>
          </a:p>
          <a:p>
            <a:r>
              <a:rPr lang="ja-JP" altLang="ja-JP" dirty="0" smtClean="0"/>
              <a:t>生活習慣を見直すために遠因となっている低学歴や低収入などを考慮した対策が</a:t>
            </a:r>
            <a:r>
              <a:rPr lang="ja-JP" altLang="en-US" dirty="0" smtClean="0"/>
              <a:t>必要</a:t>
            </a:r>
            <a:r>
              <a:rPr lang="ja-JP" altLang="ja-JP" dirty="0" smtClean="0"/>
              <a:t> </a:t>
            </a:r>
            <a:endParaRPr lang="en-US"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kumimoji="1" lang="ja-JP" altLang="en-US" dirty="0" smtClean="0"/>
              <a:t>教育への財政支出</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大学大学院進学にかかる費用のうち、家庭からの支出はＯＥＣＤ加盟国平均</a:t>
            </a:r>
            <a:r>
              <a:rPr lang="en-US" altLang="ja-JP" dirty="0" smtClean="0"/>
              <a:t>30</a:t>
            </a:r>
            <a:r>
              <a:rPr lang="ja-JP" altLang="ja-JP" dirty="0" smtClean="0"/>
              <a:t>％対し、日本は</a:t>
            </a:r>
            <a:r>
              <a:rPr lang="en-US" altLang="ja-JP" dirty="0" smtClean="0"/>
              <a:t>64.7</a:t>
            </a:r>
            <a:r>
              <a:rPr lang="ja-JP" altLang="ja-JP" dirty="0" smtClean="0"/>
              <a:t>％と</a:t>
            </a:r>
            <a:r>
              <a:rPr lang="ja-JP" altLang="ja-JP" dirty="0" smtClean="0">
                <a:solidFill>
                  <a:srgbClr val="FF0000"/>
                </a:solidFill>
              </a:rPr>
              <a:t>ワースト</a:t>
            </a:r>
            <a:r>
              <a:rPr lang="en-US" altLang="ja-JP" dirty="0" smtClean="0">
                <a:solidFill>
                  <a:srgbClr val="FF0000"/>
                </a:solidFill>
              </a:rPr>
              <a:t>4</a:t>
            </a:r>
            <a:r>
              <a:rPr lang="ja-JP" altLang="ja-JP" dirty="0" smtClean="0">
                <a:solidFill>
                  <a:srgbClr val="FF0000"/>
                </a:solidFill>
              </a:rPr>
              <a:t>位</a:t>
            </a:r>
            <a:endParaRPr lang="en-US" altLang="ja-JP" dirty="0" smtClean="0">
              <a:solidFill>
                <a:srgbClr val="FF0000"/>
              </a:solidFill>
            </a:endParaRPr>
          </a:p>
          <a:p>
            <a:r>
              <a:rPr lang="ja-JP" altLang="ja-JP" dirty="0" smtClean="0"/>
              <a:t>小学校から大学までの全教育段階、家庭からの支出はＯＥＣＤ加盟国平均</a:t>
            </a:r>
            <a:r>
              <a:rPr lang="en-US" altLang="ja-JP" dirty="0" smtClean="0"/>
              <a:t>16</a:t>
            </a:r>
            <a:r>
              <a:rPr lang="ja-JP" altLang="ja-JP" dirty="0" smtClean="0"/>
              <a:t>％、日本は</a:t>
            </a:r>
            <a:r>
              <a:rPr lang="en-US" altLang="ja-JP" dirty="0" smtClean="0"/>
              <a:t>31.9</a:t>
            </a:r>
            <a:r>
              <a:rPr lang="ja-JP" altLang="ja-JP" dirty="0" smtClean="0"/>
              <a:t>％と</a:t>
            </a:r>
            <a:r>
              <a:rPr lang="ja-JP" altLang="ja-JP" dirty="0" smtClean="0">
                <a:solidFill>
                  <a:srgbClr val="FF0000"/>
                </a:solidFill>
              </a:rPr>
              <a:t>ワースト</a:t>
            </a:r>
            <a:r>
              <a:rPr lang="en-US" altLang="ja-JP" dirty="0" smtClean="0">
                <a:solidFill>
                  <a:srgbClr val="FF0000"/>
                </a:solidFill>
              </a:rPr>
              <a:t>3</a:t>
            </a:r>
            <a:r>
              <a:rPr lang="ja-JP" altLang="ja-JP" dirty="0" smtClean="0">
                <a:solidFill>
                  <a:srgbClr val="FF0000"/>
                </a:solidFill>
              </a:rPr>
              <a:t>位</a:t>
            </a:r>
            <a:endParaRPr lang="en-US" altLang="ja-JP" dirty="0" smtClean="0">
              <a:solidFill>
                <a:srgbClr val="FF0000"/>
              </a:solidFill>
            </a:endParaRPr>
          </a:p>
          <a:p>
            <a:r>
              <a:rPr lang="ja-JP" altLang="ja-JP" dirty="0" smtClean="0">
                <a:solidFill>
                  <a:srgbClr val="FF0000"/>
                </a:solidFill>
              </a:rPr>
              <a:t>日本は教育へ公的支出が少なく、お金のあるなしで受けられる教育に差がついている国</a:t>
            </a:r>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kumimoji="1" lang="ja-JP" altLang="en-US" dirty="0" smtClean="0"/>
              <a:t>平等社会</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a:bodyPr>
          <a:lstStyle/>
          <a:p>
            <a:r>
              <a:rPr lang="ja-JP" altLang="ja-JP" dirty="0" smtClean="0"/>
              <a:t>親の年収や生まれた環境に関係なく、誰もが平等に教育を受けられるスタートライン整備</a:t>
            </a:r>
            <a:r>
              <a:rPr lang="ja-JP" altLang="en-US" dirty="0" smtClean="0"/>
              <a:t>が必要</a:t>
            </a:r>
            <a:endParaRPr lang="en-US" altLang="ja-JP" dirty="0" smtClean="0"/>
          </a:p>
          <a:p>
            <a:r>
              <a:rPr lang="ja-JP" altLang="ja-JP" dirty="0" smtClean="0"/>
              <a:t>病気に</a:t>
            </a:r>
            <a:r>
              <a:rPr lang="ja-JP" altLang="ja-JP" dirty="0" err="1" smtClean="0"/>
              <a:t>なるならないは、</a:t>
            </a:r>
            <a:r>
              <a:rPr lang="ja-JP" altLang="ja-JP" dirty="0" smtClean="0"/>
              <a:t>運</a:t>
            </a:r>
            <a:r>
              <a:rPr lang="ja-JP" altLang="en-US" dirty="0" smtClean="0"/>
              <a:t>次第の</a:t>
            </a:r>
            <a:r>
              <a:rPr lang="ja-JP" altLang="ja-JP" dirty="0" smtClean="0"/>
              <a:t>面もある。病気の原因を明確に線引きすること</a:t>
            </a:r>
            <a:r>
              <a:rPr lang="ja-JP" altLang="en-US" dirty="0" smtClean="0"/>
              <a:t>は</a:t>
            </a:r>
            <a:r>
              <a:rPr lang="ja-JP" altLang="ja-JP" dirty="0" smtClean="0"/>
              <a:t>できない。営利目的の民間保険のようにリスクに応じた負担では、病気がちな人は救われなくなる。 </a:t>
            </a:r>
            <a:endParaRPr lang="en-US" altLang="ja-JP" dirty="0" smtClean="0"/>
          </a:p>
          <a:p>
            <a:r>
              <a:rPr lang="ja-JP" altLang="ja-JP" dirty="0" smtClean="0"/>
              <a:t>健康保険は、不幸にして病を得た人をみんなで助け合うために作られた制度。その意味を今一度、理解する必要</a:t>
            </a:r>
            <a:r>
              <a:rPr lang="en-US" altLang="ja-JP" dirty="0" smtClean="0"/>
              <a:t> </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a:bodyPr>
          <a:lstStyle/>
          <a:p>
            <a:r>
              <a:rPr lang="ja-JP" altLang="en-US" dirty="0" smtClean="0"/>
              <a:t>介護離職と年金不正受給</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en-US" altLang="ja-JP" dirty="0" smtClean="0"/>
              <a:t>40</a:t>
            </a:r>
            <a:r>
              <a:rPr lang="ja-JP" altLang="en-US" dirty="0" smtClean="0"/>
              <a:t>代後半から</a:t>
            </a:r>
            <a:r>
              <a:rPr lang="en-US" altLang="ja-JP" dirty="0" smtClean="0"/>
              <a:t>50</a:t>
            </a:r>
            <a:r>
              <a:rPr lang="ja-JP" altLang="en-US" dirty="0" smtClean="0"/>
              <a:t>代の人たちが親の介護のためにどんどん仕事を辞す。</a:t>
            </a:r>
            <a:r>
              <a:rPr lang="en-US" altLang="ja-JP" dirty="0" smtClean="0"/>
              <a:t>‘12</a:t>
            </a:r>
            <a:r>
              <a:rPr lang="ja-JP" altLang="en-US" dirty="0" smtClean="0"/>
              <a:t>年のデータでは約</a:t>
            </a:r>
            <a:r>
              <a:rPr lang="en-US" altLang="ja-JP" dirty="0" smtClean="0"/>
              <a:t>15</a:t>
            </a:r>
            <a:r>
              <a:rPr lang="ja-JP" altLang="en-US" dirty="0" smtClean="0"/>
              <a:t>万人</a:t>
            </a:r>
            <a:endParaRPr lang="en-US" altLang="ja-JP" dirty="0" smtClean="0"/>
          </a:p>
          <a:p>
            <a:r>
              <a:rPr lang="ja-JP" altLang="en-US" dirty="0" smtClean="0"/>
              <a:t>要介護となっても、介護保険だけでは不足、子供が離職して親の面倒を見るしかない。ところが、戦後続いた人口減少で核家族化が進み、今では日本のほとんどの高齢者は子供が</a:t>
            </a:r>
            <a:r>
              <a:rPr lang="en-US" altLang="ja-JP" dirty="0" smtClean="0"/>
              <a:t>1</a:t>
            </a:r>
            <a:r>
              <a:rPr lang="ja-JP" altLang="en-US" dirty="0" smtClean="0"/>
              <a:t>人か</a:t>
            </a:r>
            <a:r>
              <a:rPr lang="en-US" altLang="ja-JP" dirty="0" smtClean="0"/>
              <a:t>2</a:t>
            </a:r>
            <a:r>
              <a:rPr lang="ja-JP" altLang="en-US" dirty="0" smtClean="0"/>
              <a:t>人。「親なんて知らない」と言えなければ、仕事を辞めざるを得ない。</a:t>
            </a:r>
          </a:p>
          <a:p>
            <a:r>
              <a:rPr lang="ja-JP" altLang="en-US" dirty="0" smtClean="0"/>
              <a:t>しかも介護は、終わりがいつ来るかわからない。ようやく介護が終わって復職しようにも、年齢が足かせになって仕事が見つからない。介護中から親の年金に頼るようになって、亡くなっても仕事がないから、死亡届を出せなくなる。そうして起きたのが、年金不正受給事件</a:t>
            </a:r>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lang="ja-JP" altLang="en-US" dirty="0" smtClean="0"/>
              <a:t>パラサイトシングル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東京五輪が開催される</a:t>
            </a:r>
            <a:r>
              <a:rPr lang="en-US" altLang="ja-JP" dirty="0" smtClean="0"/>
              <a:t>2020</a:t>
            </a:r>
            <a:r>
              <a:rPr lang="ja-JP" altLang="en-US" dirty="0" smtClean="0"/>
              <a:t>年頃、</a:t>
            </a:r>
            <a:r>
              <a:rPr lang="en-US" altLang="ja-JP" dirty="0" smtClean="0"/>
              <a:t>45</a:t>
            </a:r>
            <a:r>
              <a:rPr lang="ja-JP" altLang="en-US" dirty="0" smtClean="0"/>
              <a:t>歳以上のパラサイトシングルとなって、社会問題として顕在化</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normAutofit/>
          </a:bodyPr>
          <a:lstStyle/>
          <a:p>
            <a:r>
              <a:rPr lang="ja-JP" altLang="ja-JP" b="1" dirty="0" smtClean="0"/>
              <a:t>温泉地と生活保護</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en-US" altLang="ja-JP" dirty="0" smtClean="0"/>
              <a:t> </a:t>
            </a:r>
            <a:r>
              <a:rPr lang="ja-JP" altLang="ja-JP" dirty="0" smtClean="0"/>
              <a:t>加賀市の生活保護費受給世帯数は七一〇世帯（二〇一二年四月現在）</a:t>
            </a:r>
            <a:endParaRPr lang="en-US" altLang="ja-JP" dirty="0" smtClean="0"/>
          </a:p>
          <a:p>
            <a:r>
              <a:rPr lang="ja-JP" altLang="ja-JP" dirty="0" smtClean="0"/>
              <a:t>うち高齢者世帯は四三八世帯と全体の六二％を占め高い割合</a:t>
            </a:r>
            <a:endParaRPr lang="en-US" altLang="ja-JP" dirty="0" smtClean="0"/>
          </a:p>
          <a:p>
            <a:r>
              <a:rPr lang="ja-JP" altLang="ja-JP" dirty="0" smtClean="0"/>
              <a:t>生活保護費受給世帯数は、全国ではリーマンショック後稼働年齢層の増加が著しいのですが、加賀市では一九九六年頃から増加し始めているものの、二〇一一年度には廃止件数が増加しています。その理由は公的扶助や仕送りの収入申告の増加です。生活保護費は一六．五億円と二〇一〇年度決算額に占める割合は約五％です。受給者の出生地は、八五一人中、県外七〇％であり、加賀市内出身者は一八％です。加賀市の生活保護率は、千人中十二人と、石川県平均六人の二倍ですが、全国平均十六人よりは少なくなっています。</a:t>
            </a:r>
          </a:p>
          <a:p>
            <a:endParaRPr lang="ja-JP"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加賀市の生活保護率は、昭和六〇年代は石川県平均の半分以下で推移していた。一九九三年には千人中二人でしたが、その後増加し現在は県内では一番高い率となってい</a:t>
            </a:r>
            <a:r>
              <a:rPr lang="ja-JP" altLang="en-US" dirty="0" smtClean="0"/>
              <a:t>る</a:t>
            </a:r>
            <a:r>
              <a:rPr lang="ja-JP" altLang="ja-JP" dirty="0" smtClean="0"/>
              <a:t>。近年、ハローワーク加賀における有効求人倍率が下がると、生活保護開始世帯率が増加するという逆比例の関係が見られ</a:t>
            </a:r>
            <a:r>
              <a:rPr lang="ja-JP" altLang="en-US" dirty="0" smtClean="0"/>
              <a:t>る</a:t>
            </a:r>
            <a:r>
              <a:rPr lang="ja-JP" altLang="ja-JP" dirty="0" smtClean="0"/>
              <a:t>。和倉温泉の所在する七尾市やあわら温泉の所在するあわら市においても観光入込客数の減少に連動して、近年の保護率が増加してい</a:t>
            </a:r>
            <a:r>
              <a:rPr lang="ja-JP" altLang="en-US" dirty="0" smtClean="0"/>
              <a:t>る</a:t>
            </a:r>
            <a:r>
              <a:rPr lang="ja-JP"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457200" y="1600200"/>
            <a:ext cx="8229600" cy="5069160"/>
          </a:xfrm>
        </p:spPr>
        <p:txBody>
          <a:bodyPr>
            <a:normAutofit/>
          </a:bodyPr>
          <a:lstStyle/>
          <a:p>
            <a:r>
              <a:rPr lang="ja-JP" altLang="ja-JP" dirty="0" smtClean="0"/>
              <a:t>加賀市ではこれまで六五歳～七五歳の高齢者も温泉業に携わってきたが、リーマンショックにより、失業者が増加した。相談に来る温泉業に携わってきた人の大半は、年金等の社会保障に加入していても、支給額が小額であるか又は加入していないため、加賀市での生活保護申請が増加した。加賀市の生活保護において、母子世帯・その他世帯の保護比率は、全国平均を大きく下回ってい</a:t>
            </a:r>
            <a:r>
              <a:rPr lang="ja-JP" altLang="en-US" dirty="0" smtClean="0"/>
              <a:t>る</a:t>
            </a:r>
            <a:r>
              <a:rPr lang="ja-JP" altLang="ja-JP" dirty="0" smtClean="0"/>
              <a:t>。</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加賀温泉の職場は、寮や着物も完備され、すぐ働くことが可能であったことから、旅館従業員であったものの多くは、全国各地から複雑な過去を持ってやってきています。温泉施設の閉鎖により解雇されたこれら元旅館従業員は、失業と同時に生活保護に頼るしかないケースが多いのです。旅館従業員に給与制度をとっているところは少なく、一日の売上総額の一定割合が接待の持分として配分される奉仕料制度の仕組みをとっているところが多かったことも、年金加入率の低さの原因となっているとされます。このため年金の受給資格を持たずに高齢者となったものや、受給資格があっても年金担保貸付を受けて借金返済をするものなどが多いのです。</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268760"/>
            <a:ext cx="7772400" cy="3672407"/>
          </a:xfrm>
          <a:ln w="38100">
            <a:solidFill>
              <a:schemeClr val="tx1">
                <a:lumMod val="95000"/>
                <a:lumOff val="5000"/>
              </a:schemeClr>
            </a:solidFill>
          </a:ln>
        </p:spPr>
        <p:txBody>
          <a:bodyPr>
            <a:normAutofit/>
          </a:bodyPr>
          <a:lstStyle/>
          <a:p>
            <a:r>
              <a:rPr lang="ja-JP" altLang="en-US" dirty="0" smtClean="0"/>
              <a:t>都市デザイン論　十四</a:t>
            </a:r>
            <a:r>
              <a:rPr lang="en-US" altLang="ja-JP" dirty="0" smtClean="0"/>
              <a:t/>
            </a:r>
            <a:br>
              <a:rPr lang="en-US" altLang="ja-JP" dirty="0" smtClean="0"/>
            </a:br>
            <a:r>
              <a:rPr lang="en-US" altLang="ja-JP" dirty="0" smtClean="0"/>
              <a:t/>
            </a:r>
            <a:br>
              <a:rPr lang="en-US" altLang="ja-JP" dirty="0" smtClean="0"/>
            </a:br>
            <a:r>
              <a:rPr lang="ja-JP" altLang="ja-JP" dirty="0" smtClean="0"/>
              <a:t>福祉</a:t>
            </a:r>
            <a:r>
              <a:rPr lang="ja-JP" altLang="en-US" dirty="0" smtClean="0"/>
              <a:t>・</a:t>
            </a:r>
            <a:r>
              <a:rPr lang="ja-JP" altLang="ja-JP" dirty="0" smtClean="0"/>
              <a:t>医療と都市</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912768"/>
          </a:xfrm>
        </p:spPr>
        <p:txBody>
          <a:bodyPr>
            <a:normAutofit fontScale="85000" lnSpcReduction="20000"/>
          </a:bodyPr>
          <a:lstStyle/>
          <a:p>
            <a:r>
              <a:rPr lang="ja-JP" altLang="ja-JP" dirty="0" smtClean="0"/>
              <a:t>大阪市の橋下徹市長は、過剰診療等の悪質な医療機関を生活保護指定医療機関から排除するという方針を打ち出しました。大阪が例外的にモラルハザード</a:t>
            </a:r>
            <a:endParaRPr lang="en-US" altLang="ja-JP" dirty="0" smtClean="0"/>
          </a:p>
          <a:p>
            <a:r>
              <a:rPr lang="ja-JP" altLang="ja-JP" dirty="0" smtClean="0"/>
              <a:t>原田泰氏は、生活保護等の直接給付政策は農業直接保障と同じく効率が良いといいます（『日本はなぜ貧しい人が多いのか』）</a:t>
            </a:r>
            <a:endParaRPr lang="en-US" altLang="ja-JP" dirty="0" smtClean="0"/>
          </a:p>
          <a:p>
            <a:r>
              <a:rPr lang="ja-JP" altLang="ja-JP" dirty="0" smtClean="0"/>
              <a:t>個人に配る予算は意外に無駄がない</a:t>
            </a:r>
            <a:endParaRPr lang="en-US" altLang="ja-JP" dirty="0" smtClean="0"/>
          </a:p>
          <a:p>
            <a:r>
              <a:rPr lang="ja-JP" altLang="ja-JP" dirty="0" smtClean="0"/>
              <a:t>日本の予算は、公共事業や地方への補助金のように、組織に配るものが多いのですが、自分のためではなく組織のためだと思えば、無駄に使うことへの倫理感が麻痺し易いようです。</a:t>
            </a:r>
            <a:endParaRPr lang="en-US" altLang="ja-JP" dirty="0" smtClean="0"/>
          </a:p>
          <a:p>
            <a:r>
              <a:rPr lang="ja-JP" altLang="ja-JP" dirty="0" smtClean="0"/>
              <a:t>日本の一人当たり公的扶助給付額は主要国の中で際立って高いのですが、公的扶助を実際に与えられている人は少ないのです。生活保護水準以下で暮らしている人は人口の十三％と推計していますが、実際に生活保護を受けている人はわずか</a:t>
            </a:r>
            <a:r>
              <a:rPr lang="ja-JP" altLang="ja-JP" dirty="0" err="1" smtClean="0"/>
              <a:t>〇．</a:t>
            </a:r>
            <a:r>
              <a:rPr lang="ja-JP" altLang="ja-JP" dirty="0" smtClean="0"/>
              <a:t>七％です。六五歳以上の人は、支給要件の一つである働けないことを容易に証明できるのですから、グローバルスタンダードにあわせて支給要件を引き下げ、無年金救済を考えるべきと原田泰氏は主張しています。</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359421"/>
            <a:ext cx="9144000" cy="4525963"/>
          </a:xfrm>
        </p:spPr>
        <p:txBody>
          <a:bodyPr>
            <a:normAutofit fontScale="70000" lnSpcReduction="20000"/>
          </a:bodyPr>
          <a:lstStyle/>
          <a:p>
            <a:pPr latinLnBrk="1"/>
            <a:r>
              <a:rPr lang="en-US" altLang="ja-JP" b="1" dirty="0" smtClean="0"/>
              <a:t>20</a:t>
            </a:r>
            <a:r>
              <a:rPr lang="ja-JP" altLang="ja-JP" b="1" dirty="0" smtClean="0"/>
              <a:t>代シングルマザーの</a:t>
            </a:r>
            <a:r>
              <a:rPr lang="en-US" altLang="ja-JP" b="1" dirty="0" smtClean="0"/>
              <a:t>8</a:t>
            </a:r>
            <a:r>
              <a:rPr lang="ja-JP" altLang="ja-JP" b="1" dirty="0" smtClean="0"/>
              <a:t>割が「貧困状態」 </a:t>
            </a:r>
            <a:r>
              <a:rPr lang="ja-JP" altLang="ja-JP" dirty="0" smtClean="0"/>
              <a:t>番組によると、現在</a:t>
            </a:r>
            <a:r>
              <a:rPr lang="en-US" altLang="ja-JP" dirty="0" smtClean="0"/>
              <a:t>10</a:t>
            </a:r>
            <a:r>
              <a:rPr lang="ja-JP" altLang="ja-JP" dirty="0" smtClean="0"/>
              <a:t>代、</a:t>
            </a:r>
            <a:r>
              <a:rPr lang="en-US" altLang="ja-JP" dirty="0" smtClean="0"/>
              <a:t>20</a:t>
            </a:r>
            <a:r>
              <a:rPr lang="ja-JP" altLang="ja-JP" dirty="0" smtClean="0"/>
              <a:t>代で働く女性は全国に</a:t>
            </a:r>
            <a:r>
              <a:rPr lang="en-US" altLang="ja-JP" dirty="0" smtClean="0"/>
              <a:t>503</a:t>
            </a:r>
            <a:r>
              <a:rPr lang="ja-JP" altLang="ja-JP" dirty="0" smtClean="0"/>
              <a:t>万人。だが、高卒女性で正規の仕事に就いているのは</a:t>
            </a:r>
            <a:r>
              <a:rPr lang="en-US" altLang="ja-JP" dirty="0" smtClean="0"/>
              <a:t>48%</a:t>
            </a:r>
            <a:r>
              <a:rPr lang="ja-JP" altLang="ja-JP" dirty="0" smtClean="0"/>
              <a:t>にとどまり、半数以上が非正規で働いている。</a:t>
            </a:r>
          </a:p>
          <a:p>
            <a:pPr latinLnBrk="1"/>
            <a:r>
              <a:rPr lang="ja-JP" altLang="ja-JP" dirty="0" smtClean="0"/>
              <a:t>番組では、東京近郊のある風俗店を取材。この店では、若いシングルマザーに働いてもらうため、子どもを預ける提携託児所を用意し、その費用も負担しているという。家を借りられない女性のために、事務所近くに寮も設けた。</a:t>
            </a:r>
          </a:p>
          <a:p>
            <a:pPr latinLnBrk="1"/>
            <a:r>
              <a:rPr lang="en-US" altLang="ja-JP" dirty="0" smtClean="0"/>
              <a:t>21</a:t>
            </a:r>
            <a:r>
              <a:rPr lang="ja-JP" altLang="ja-JP" dirty="0" smtClean="0"/>
              <a:t>歳のシングルマザーは、出産直後から働かなくてはいけない状況だった。しかし、託児所に子どもを預ける余裕もなかったため、この店に流れ着いた。現在、週</a:t>
            </a:r>
            <a:r>
              <a:rPr lang="en-US" altLang="ja-JP" dirty="0" smtClean="0"/>
              <a:t>5</a:t>
            </a:r>
            <a:r>
              <a:rPr lang="ja-JP" altLang="ja-JP" dirty="0" smtClean="0"/>
              <a:t>日働いて収入は月</a:t>
            </a:r>
            <a:r>
              <a:rPr lang="en-US" altLang="ja-JP" dirty="0" smtClean="0"/>
              <a:t>30</a:t>
            </a:r>
            <a:r>
              <a:rPr lang="ja-JP" altLang="ja-JP" dirty="0" smtClean="0"/>
              <a:t>万円。給料を店に積み立ててもらっている人もいる。</a:t>
            </a:r>
          </a:p>
          <a:p>
            <a:pPr latinLnBrk="1"/>
            <a:r>
              <a:rPr lang="ja-JP" altLang="ja-JP" dirty="0" smtClean="0"/>
              <a:t>また、面接に来た</a:t>
            </a:r>
            <a:r>
              <a:rPr lang="en-US" altLang="ja-JP" dirty="0" smtClean="0"/>
              <a:t>30</a:t>
            </a:r>
            <a:r>
              <a:rPr lang="ja-JP" altLang="ja-JP" dirty="0" smtClean="0"/>
              <a:t>代のシングルマザーは、役所に生活保護を申請したものの審査に</a:t>
            </a:r>
            <a:r>
              <a:rPr lang="en-US" altLang="ja-JP" dirty="0" smtClean="0"/>
              <a:t>2</a:t>
            </a:r>
            <a:r>
              <a:rPr lang="ja-JP" altLang="ja-JP" dirty="0" smtClean="0"/>
              <a:t>～</a:t>
            </a:r>
            <a:r>
              <a:rPr lang="en-US" altLang="ja-JP" dirty="0" smtClean="0"/>
              <a:t>3</a:t>
            </a:r>
            <a:r>
              <a:rPr lang="ja-JP" altLang="ja-JP" dirty="0" smtClean="0"/>
              <a:t>か月かかると言われた。それまで待つことはできないので、</a:t>
            </a:r>
            <a:r>
              <a:rPr lang="en-US" altLang="ja-JP" dirty="0" smtClean="0"/>
              <a:t>20</a:t>
            </a:r>
            <a:r>
              <a:rPr lang="ja-JP" altLang="ja-JP" dirty="0" smtClean="0"/>
              <a:t>代のころに経験した風俗の世界で再び働こうと決めたのだという。</a:t>
            </a:r>
          </a:p>
        </p:txBody>
      </p:sp>
      <p:sp>
        <p:nvSpPr>
          <p:cNvPr id="4" name="タイトル 1"/>
          <p:cNvSpPr txBox="1">
            <a:spLocks/>
          </p:cNvSpPr>
          <p:nvPr/>
        </p:nvSpPr>
        <p:spPr>
          <a:xfrm>
            <a:off x="179512" y="188640"/>
            <a:ext cx="8507288" cy="1786210"/>
          </a:xfrm>
          <a:prstGeom prst="rect">
            <a:avLst/>
          </a:prstGeom>
          <a:ln>
            <a:solidFill>
              <a:schemeClr val="accent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3600" b="0" i="0" u="none" strike="noStrike" kern="1200" cap="none" spc="0" normalizeH="0" baseline="0" noProof="0" dirty="0" smtClean="0">
                <a:ln>
                  <a:noFill/>
                </a:ln>
                <a:solidFill>
                  <a:schemeClr val="tx1"/>
                </a:solidFill>
                <a:effectLst/>
                <a:uLnTx/>
                <a:uFillTx/>
                <a:latin typeface="+mj-lt"/>
                <a:ea typeface="+mj-ea"/>
                <a:cs typeface="+mj-cs"/>
              </a:rPr>
              <a:t>1</a:t>
            </a:r>
            <a:r>
              <a:rPr kumimoji="1" lang="ja-JP" altLang="ja-JP" sz="3600" b="0" i="0" u="none" strike="noStrike" kern="1200" cap="none" spc="0" normalizeH="0" baseline="0" noProof="0" dirty="0" smtClean="0">
                <a:ln>
                  <a:noFill/>
                </a:ln>
                <a:solidFill>
                  <a:schemeClr val="tx1"/>
                </a:solidFill>
                <a:effectLst/>
                <a:uLnTx/>
                <a:uFillTx/>
                <a:latin typeface="+mj-lt"/>
                <a:ea typeface="+mj-ea"/>
                <a:cs typeface="+mj-cs"/>
              </a:rPr>
              <a:t>月</a:t>
            </a:r>
            <a:r>
              <a:rPr kumimoji="1" lang="en-US" altLang="ja-JP" sz="3600" b="0" i="0" u="none" strike="noStrike" kern="1200" cap="none" spc="0" normalizeH="0" baseline="0" noProof="0" dirty="0" smtClean="0">
                <a:ln>
                  <a:noFill/>
                </a:ln>
                <a:solidFill>
                  <a:schemeClr val="tx1"/>
                </a:solidFill>
                <a:effectLst/>
                <a:uLnTx/>
                <a:uFillTx/>
                <a:latin typeface="+mj-lt"/>
                <a:ea typeface="+mj-ea"/>
                <a:cs typeface="+mj-cs"/>
              </a:rPr>
              <a:t>27</a:t>
            </a:r>
            <a:r>
              <a:rPr kumimoji="1" lang="ja-JP" altLang="ja-JP" sz="3600" b="0" i="0" u="none" strike="noStrike" kern="1200" cap="none" spc="0" normalizeH="0" baseline="0" noProof="0" dirty="0" smtClean="0">
                <a:ln>
                  <a:noFill/>
                </a:ln>
                <a:solidFill>
                  <a:schemeClr val="tx1"/>
                </a:solidFill>
                <a:effectLst/>
                <a:uLnTx/>
                <a:uFillTx/>
                <a:latin typeface="+mj-lt"/>
                <a:ea typeface="+mj-ea"/>
                <a:cs typeface="+mj-cs"/>
              </a:rPr>
              <a:t>日放送の</a:t>
            </a:r>
            <a:r>
              <a:rPr kumimoji="1" lang="en-US" altLang="ja-JP" sz="3600" b="0" i="0" u="none" strike="noStrike" kern="1200" cap="none" spc="0" normalizeH="0" baseline="0" noProof="0" dirty="0" smtClean="0">
                <a:ln>
                  <a:noFill/>
                </a:ln>
                <a:solidFill>
                  <a:schemeClr val="tx1"/>
                </a:solidFill>
                <a:effectLst/>
                <a:uLnTx/>
                <a:uFillTx/>
                <a:latin typeface="+mj-lt"/>
                <a:ea typeface="+mj-ea"/>
                <a:cs typeface="+mj-cs"/>
              </a:rPr>
              <a:t>NHK</a:t>
            </a:r>
            <a:r>
              <a:rPr kumimoji="1" lang="ja-JP" altLang="ja-JP" sz="3600" b="0" i="0" u="none" strike="noStrike" kern="1200" cap="none" spc="0" normalizeH="0" baseline="0" noProof="0" dirty="0" smtClean="0">
                <a:ln>
                  <a:noFill/>
                </a:ln>
                <a:solidFill>
                  <a:schemeClr val="tx1"/>
                </a:solidFill>
                <a:effectLst/>
                <a:uLnTx/>
                <a:uFillTx/>
                <a:latin typeface="+mj-lt"/>
                <a:ea typeface="+mj-ea"/>
                <a:cs typeface="+mj-cs"/>
              </a:rPr>
              <a:t>「クローズアップ現代」で、特集「あしたが見えない ～深刻化する『若年女性』の貧困～」が放送</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23528" y="1412776"/>
            <a:ext cx="8363272" cy="5688633"/>
          </a:xfrm>
        </p:spPr>
        <p:txBody>
          <a:bodyPr>
            <a:normAutofit fontScale="70000" lnSpcReduction="20000"/>
          </a:bodyPr>
          <a:lstStyle/>
          <a:p>
            <a:pPr latinLnBrk="1"/>
            <a:r>
              <a:rPr lang="ja-JP" altLang="ja-JP" dirty="0" smtClean="0"/>
              <a:t>スタジオでは、若い困窮者の支援をしている臨床心理士の鈴木晶子氏が、「性産業が職や住居、保育までを含めたしっかりとしたセーフティネットになってしまっている」と指摘。公的機関ではそうした包括的なサービスが提供できておらず、「社会保障の敗北といいますか、性産業の方が、しっかりと彼女たちを支えられているという現実だと思う」と話した。これはネット上でも話題になり、</a:t>
            </a:r>
            <a:r>
              <a:rPr lang="ja-JP" altLang="ja-JP" b="1" dirty="0" smtClean="0"/>
              <a:t>行政の違法な対応で、風俗に頼らざるを得なくなった </a:t>
            </a:r>
            <a:endParaRPr lang="ja-JP" altLang="ja-JP" dirty="0" smtClean="0"/>
          </a:p>
          <a:p>
            <a:pPr latinLnBrk="1"/>
            <a:r>
              <a:rPr lang="en-US" altLang="ja-JP" dirty="0" smtClean="0"/>
              <a:t>NPO</a:t>
            </a:r>
            <a:r>
              <a:rPr lang="ja-JP" altLang="ja-JP" dirty="0" smtClean="0"/>
              <a:t>法人自立生活サポートセンター・もやいの大西連氏は</a:t>
            </a:r>
            <a:r>
              <a:rPr lang="en-US" altLang="ja-JP" dirty="0" smtClean="0"/>
              <a:t>29</a:t>
            </a:r>
            <a:r>
              <a:rPr lang="ja-JP" altLang="ja-JP" dirty="0" smtClean="0"/>
              <a:t>日、ヤフーニュース「個人」で、放送についてコメントした。番組に登場した女性が生活保護申請に</a:t>
            </a:r>
            <a:r>
              <a:rPr lang="en-US" altLang="ja-JP" dirty="0" smtClean="0"/>
              <a:t>2</a:t>
            </a:r>
            <a:r>
              <a:rPr lang="ja-JP" altLang="ja-JP" dirty="0" smtClean="0"/>
              <a:t>～</a:t>
            </a:r>
            <a:r>
              <a:rPr lang="en-US" altLang="ja-JP" dirty="0" smtClean="0"/>
              <a:t>3</a:t>
            </a:r>
            <a:r>
              <a:rPr lang="ja-JP" altLang="ja-JP" dirty="0" smtClean="0"/>
              <a:t>か月かかる、と役所で言われたことについて、こう指摘する。「</a:t>
            </a:r>
            <a:r>
              <a:rPr lang="ja-JP" altLang="ja-JP" b="1" dirty="0" smtClean="0">
                <a:solidFill>
                  <a:schemeClr val="tx1">
                    <a:lumMod val="95000"/>
                    <a:lumOff val="5000"/>
                  </a:schemeClr>
                </a:solidFill>
              </a:rPr>
              <a:t>生活保護の申請はその日にできます。そもそも、市役所が申請を受理しないのは違法です</a:t>
            </a:r>
            <a:r>
              <a:rPr lang="ja-JP" altLang="ja-JP" dirty="0" smtClean="0"/>
              <a:t>」</a:t>
            </a:r>
          </a:p>
          <a:p>
            <a:pPr latinLnBrk="1"/>
            <a:r>
              <a:rPr lang="ja-JP" altLang="ja-JP" dirty="0" smtClean="0"/>
              <a:t>生活保護法では、役所が申請を受けて決定か却下を判断するまでの期間は「原則</a:t>
            </a:r>
            <a:r>
              <a:rPr lang="en-US" altLang="ja-JP" dirty="0" smtClean="0"/>
              <a:t>14</a:t>
            </a:r>
            <a:r>
              <a:rPr lang="ja-JP" altLang="ja-JP" dirty="0" smtClean="0"/>
              <a:t>日以内」と定められていると説明。女性は役所窓口で申請を受け付けない「水際作戦」の被害を受けたのだとし、「生活保護行政の違法な対応により、本来利用できる制度利用にいたらず、風俗の仕事に頼らざるを得なくなった」その上で、番組は生活保護に関する正しい情報を伝える必要があったとしている。</a:t>
            </a:r>
          </a:p>
          <a:p>
            <a:endParaRPr lang="ja-JP" altLang="en-US" dirty="0" smtClean="0"/>
          </a:p>
          <a:p>
            <a:endParaRPr kumimoji="1" lang="ja-JP" altLang="en-US" dirty="0"/>
          </a:p>
        </p:txBody>
      </p:sp>
      <p:sp>
        <p:nvSpPr>
          <p:cNvPr id="5" name="タイトル 1"/>
          <p:cNvSpPr txBox="1">
            <a:spLocks/>
          </p:cNvSpPr>
          <p:nvPr/>
        </p:nvSpPr>
        <p:spPr>
          <a:xfrm>
            <a:off x="467544" y="188640"/>
            <a:ext cx="8229600" cy="1143000"/>
          </a:xfrm>
          <a:prstGeom prst="rect">
            <a:avLst/>
          </a:prstGeom>
          <a:ln w="38100">
            <a:solidFill>
              <a:schemeClr val="tx1">
                <a:lumMod val="95000"/>
                <a:lumOff val="5000"/>
              </a:schemeClr>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ja-JP" sz="4400" b="1" i="0" u="none" strike="noStrike" kern="1200" cap="none" spc="0" normalizeH="0" baseline="0" noProof="0" dirty="0" smtClean="0">
                <a:ln>
                  <a:noFill/>
                </a:ln>
                <a:solidFill>
                  <a:schemeClr val="tx1"/>
                </a:solidFill>
                <a:effectLst/>
                <a:uLnTx/>
                <a:uFillTx/>
                <a:latin typeface="+mj-lt"/>
                <a:ea typeface="+mj-ea"/>
                <a:cs typeface="+mj-cs"/>
              </a:rPr>
              <a:t>性産業がセーフティネットに？ </a:t>
            </a:r>
            <a:r>
              <a:rPr kumimoji="1" lang="ja-JP"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ja-JP" altLang="ja-JP" sz="4400" b="0" i="0" u="none" strike="noStrike" kern="1200" cap="none" spc="0" normalizeH="0" baseline="0" noProof="0" dirty="0" smtClean="0">
                <a:ln>
                  <a:noFill/>
                </a:ln>
                <a:solidFill>
                  <a:schemeClr val="tx1"/>
                </a:solidFill>
                <a:effectLst/>
                <a:uLnTx/>
                <a:uFillTx/>
                <a:latin typeface="+mj-lt"/>
                <a:ea typeface="+mj-ea"/>
                <a:cs typeface="+mj-cs"/>
              </a:rPr>
            </a:b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温泉地⇒都会</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w="38100">
            <a:solidFill>
              <a:schemeClr val="accent1"/>
            </a:solidFill>
          </a:ln>
        </p:spPr>
        <p:txBody>
          <a:bodyPr/>
          <a:lstStyle/>
          <a:p>
            <a:r>
              <a:rPr kumimoji="1" lang="ja-JP" altLang="en-US" dirty="0" smtClean="0"/>
              <a:t>ベイシック・インカム</a:t>
            </a:r>
            <a:endParaRPr kumimoji="1" lang="ja-JP" altLang="en-US" dirty="0"/>
          </a:p>
        </p:txBody>
      </p:sp>
      <p:sp>
        <p:nvSpPr>
          <p:cNvPr id="3" name="コンテンツ プレースホルダ 2"/>
          <p:cNvSpPr>
            <a:spLocks noGrp="1"/>
          </p:cNvSpPr>
          <p:nvPr>
            <p:ph idx="1"/>
          </p:nvPr>
        </p:nvSpPr>
        <p:spPr>
          <a:xfrm>
            <a:off x="179512" y="1600200"/>
            <a:ext cx="8712968" cy="5257800"/>
          </a:xfrm>
        </p:spPr>
        <p:txBody>
          <a:bodyPr>
            <a:normAutofit fontScale="85000" lnSpcReduction="20000"/>
          </a:bodyPr>
          <a:lstStyle/>
          <a:p>
            <a:r>
              <a:rPr lang="ja-JP" altLang="ja-JP" dirty="0" smtClean="0"/>
              <a:t>失業制度も職を失うことの少ない正社員には厚いが、職を失うことの多い非正規社員はその制度に入っていない奇妙な制度</a:t>
            </a:r>
            <a:endParaRPr lang="en-US" altLang="ja-JP" dirty="0" smtClean="0"/>
          </a:p>
          <a:p>
            <a:r>
              <a:rPr lang="ja-JP" altLang="ja-JP" dirty="0" smtClean="0"/>
              <a:t>配偶者非課税枠も低賃金の指標</a:t>
            </a:r>
            <a:r>
              <a:rPr lang="ja-JP" altLang="en-US" dirty="0" smtClean="0"/>
              <a:t>化</a:t>
            </a:r>
            <a:r>
              <a:rPr lang="ja-JP" altLang="ja-JP" dirty="0" smtClean="0"/>
              <a:t>、非正規賃金改善の阻害要因</a:t>
            </a:r>
            <a:endParaRPr lang="en-US" altLang="ja-JP" dirty="0" smtClean="0"/>
          </a:p>
          <a:p>
            <a:r>
              <a:rPr lang="ja-JP" altLang="ja-JP" dirty="0" smtClean="0"/>
              <a:t>公共事業で職確保ではなく、西欧諸国のように個人直接分配する社会安定機能に置き換える必要</a:t>
            </a:r>
            <a:endParaRPr lang="en-US" altLang="ja-JP" dirty="0" smtClean="0"/>
          </a:p>
          <a:p>
            <a:r>
              <a:rPr lang="ja-JP" altLang="ja-JP" dirty="0" smtClean="0"/>
              <a:t>ベーシック・インカムにせよ、既存の社会保障制度にせよ、「基本的人権を擁護するためには、政府による再分配が必要である」という点において同じ</a:t>
            </a:r>
            <a:r>
              <a:rPr lang="ja-JP" altLang="en-US" dirty="0" smtClean="0"/>
              <a:t>。</a:t>
            </a:r>
            <a:r>
              <a:rPr lang="ja-JP" altLang="ja-JP" dirty="0" smtClean="0"/>
              <a:t>両者の差は技術論に帰着</a:t>
            </a:r>
            <a:endParaRPr lang="en-US" altLang="ja-JP" dirty="0" smtClean="0"/>
          </a:p>
          <a:p>
            <a:r>
              <a:rPr lang="ja-JP" altLang="ja-JP" dirty="0" smtClean="0"/>
              <a:t> その意味で、「あらゆる人には無条件に生存する権利がある」のだから、「あらゆる人に無条件に現金を配ろう」というベーシック・インカムは、確かに分かりやすい考え方</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fontScale="90000"/>
          </a:bodyPr>
          <a:lstStyle/>
          <a:p>
            <a:r>
              <a:rPr lang="ja-JP" altLang="ja-JP" dirty="0" smtClean="0"/>
              <a:t>『絶望の国の幸福な若者たち』</a:t>
            </a:r>
            <a:r>
              <a:rPr lang="en-US" altLang="ja-JP" dirty="0" smtClean="0"/>
              <a:t/>
            </a:r>
            <a:br>
              <a:rPr lang="en-US" altLang="ja-JP" dirty="0" smtClean="0"/>
            </a:br>
            <a:r>
              <a:rPr lang="ja-JP" altLang="ja-JP" dirty="0" smtClean="0"/>
              <a:t>古市憲寿著</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ja-JP" dirty="0" smtClean="0"/>
              <a:t>ベーシック・インカム論議</a:t>
            </a:r>
            <a:r>
              <a:rPr lang="ja-JP" altLang="en-US" dirty="0" smtClean="0"/>
              <a:t>は</a:t>
            </a:r>
            <a:r>
              <a:rPr lang="ja-JP" altLang="ja-JP" dirty="0" smtClean="0"/>
              <a:t>二百年以上の歴史</a:t>
            </a:r>
            <a:r>
              <a:rPr lang="ja-JP" altLang="en-US" dirty="0" smtClean="0"/>
              <a:t>あるも</a:t>
            </a:r>
            <a:r>
              <a:rPr lang="ja-JP" altLang="ja-JP" dirty="0" smtClean="0"/>
              <a:t>実現していないのは、「誰も働かなくなるのではないか」と思われるから</a:t>
            </a:r>
            <a:r>
              <a:rPr lang="ja-JP" altLang="en-US" dirty="0" smtClean="0"/>
              <a:t>？</a:t>
            </a:r>
            <a:endParaRPr lang="en-US" altLang="ja-JP" dirty="0" smtClean="0"/>
          </a:p>
          <a:p>
            <a:r>
              <a:rPr lang="ja-JP" altLang="ja-JP" dirty="0" smtClean="0"/>
              <a:t>仕事嫌いの、内的無気力に襲われた人間を意欲的な人間にすることは出来ないでしょうから、技術論なら、より実現可能性の高い改革案を模索した方がよいのではないか</a:t>
            </a:r>
            <a:endParaRPr lang="en-US" altLang="ja-JP" dirty="0" smtClean="0"/>
          </a:p>
          <a:p>
            <a:r>
              <a:rPr lang="ja-JP" altLang="ja-JP" dirty="0" smtClean="0"/>
              <a:t>ベーシック・インカムがあるからという理由であらゆる雇用規制や福祉制度といった国家の再配分機能を放棄すると、ものすごい格差社会が日本に誕生する可能性</a:t>
            </a:r>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fontScale="90000"/>
          </a:bodyPr>
          <a:lstStyle/>
          <a:p>
            <a:r>
              <a:rPr kumimoji="1" lang="ja-JP" altLang="en-US" dirty="0" smtClean="0"/>
              <a:t>年金も生活保護も</a:t>
            </a:r>
            <a:r>
              <a:rPr kumimoji="1" lang="en-US" altLang="ja-JP" dirty="0" smtClean="0"/>
              <a:t/>
            </a:r>
            <a:br>
              <a:rPr kumimoji="1" lang="en-US" altLang="ja-JP" dirty="0" smtClean="0"/>
            </a:br>
            <a:r>
              <a:rPr kumimoji="1" lang="ja-JP" altLang="en-US" dirty="0" smtClean="0"/>
              <a:t>税金負担という意味で同じ</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lang="ja-JP" altLang="ja-JP" dirty="0" smtClean="0"/>
              <a:t>生活保護も年金も制度的な仕組みの中で発生して老いることを理解すべき</a:t>
            </a:r>
            <a:endParaRPr lang="en-US" altLang="ja-JP" dirty="0" smtClean="0"/>
          </a:p>
          <a:p>
            <a:r>
              <a:rPr lang="ja-JP" altLang="ja-JP" dirty="0" smtClean="0"/>
              <a:t>賦課方式の年金は社会が支払っているのであり、高齢者で年金支給要件に満たない者で財産のないものは生活保護に頼ることになる</a:t>
            </a:r>
            <a:endParaRPr lang="en-US" altLang="ja-JP" dirty="0" smtClean="0"/>
          </a:p>
          <a:p>
            <a:r>
              <a:rPr lang="ja-JP" altLang="ja-JP" dirty="0" smtClean="0"/>
              <a:t>生活保護率云々を問題にして地域の課題とすることが問題</a:t>
            </a:r>
            <a:endParaRPr lang="ja-JP" altLang="en-US" dirty="0" smtClean="0"/>
          </a:p>
          <a:p>
            <a:endParaRPr lang="ja-JP" altLang="en-US" dirty="0" smtClean="0"/>
          </a:p>
          <a:p>
            <a:endParaRPr lang="ja-JP" altLang="en-US" dirty="0" smtClean="0"/>
          </a:p>
          <a:p>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a:ln w="38100">
            <a:solidFill>
              <a:schemeClr val="tx1">
                <a:lumMod val="95000"/>
                <a:lumOff val="5000"/>
              </a:schemeClr>
            </a:solidFill>
          </a:ln>
        </p:spPr>
        <p:txBody>
          <a:bodyPr>
            <a:normAutofit/>
          </a:bodyPr>
          <a:lstStyle/>
          <a:p>
            <a:r>
              <a:rPr lang="ja-JP" altLang="ja-JP" b="1" dirty="0" smtClean="0"/>
              <a:t>医療・健康と地域間競争</a:t>
            </a:r>
            <a:endParaRPr kumimoji="1" lang="ja-JP" altLang="en-US" dirty="0"/>
          </a:p>
        </p:txBody>
      </p:sp>
      <p:sp>
        <p:nvSpPr>
          <p:cNvPr id="3" name="コンテンツ プレースホルダ 2"/>
          <p:cNvSpPr>
            <a:spLocks noGrp="1"/>
          </p:cNvSpPr>
          <p:nvPr>
            <p:ph idx="1"/>
          </p:nvPr>
        </p:nvSpPr>
        <p:spPr>
          <a:xfrm>
            <a:off x="457200" y="1196752"/>
            <a:ext cx="8229600" cy="5661248"/>
          </a:xfrm>
        </p:spPr>
        <p:txBody>
          <a:bodyPr>
            <a:normAutofit fontScale="77500" lnSpcReduction="20000"/>
          </a:bodyPr>
          <a:lstStyle/>
          <a:p>
            <a:r>
              <a:rPr lang="en-US" altLang="ja-JP" dirty="0" smtClean="0"/>
              <a:t> </a:t>
            </a:r>
            <a:r>
              <a:rPr lang="ja-JP" altLang="ja-JP" dirty="0" smtClean="0"/>
              <a:t>観光が、日常生活圏を離れ非日常状態経験をすることとするならば、医療、健康に関し、日常生活圏では得られない効用を求めて移動することも観光であり、医療ツーリズム、健康ツーリズムとして認識</a:t>
            </a:r>
            <a:endParaRPr lang="en-US" altLang="ja-JP" dirty="0" smtClean="0"/>
          </a:p>
          <a:p>
            <a:r>
              <a:rPr lang="ja-JP" altLang="ja-JP" dirty="0" smtClean="0"/>
              <a:t>医療ツーリズムのことを厚生労働省は</a:t>
            </a:r>
            <a:r>
              <a:rPr lang="ja-JP" altLang="ja-JP" b="1" dirty="0" smtClean="0">
                <a:solidFill>
                  <a:srgbClr val="FF0000"/>
                </a:solidFill>
              </a:rPr>
              <a:t>国際医療交流</a:t>
            </a:r>
            <a:r>
              <a:rPr lang="ja-JP" altLang="ja-JP" dirty="0" smtClean="0"/>
              <a:t>と名付けていますが、医療制度、医療技術レベルの地域間の差を根拠に、医師、患者が移動するという認識のほうが正しい</a:t>
            </a:r>
            <a:endParaRPr lang="en-US" altLang="ja-JP" dirty="0" smtClean="0"/>
          </a:p>
          <a:p>
            <a:r>
              <a:rPr lang="ja-JP" altLang="ja-JP" dirty="0" smtClean="0"/>
              <a:t>医療制度以前に、健康維持・回復のため気候風土の差を求めて移動する発想は昔から</a:t>
            </a:r>
            <a:r>
              <a:rPr lang="ja-JP" altLang="ja-JP" dirty="0" smtClean="0">
                <a:solidFill>
                  <a:srgbClr val="FF0000"/>
                </a:solidFill>
              </a:rPr>
              <a:t>転地療法</a:t>
            </a:r>
            <a:r>
              <a:rPr lang="ja-JP" altLang="ja-JP" dirty="0" smtClean="0"/>
              <a:t>という概念で存在</a:t>
            </a:r>
            <a:endParaRPr lang="en-US" altLang="ja-JP" dirty="0" smtClean="0"/>
          </a:p>
          <a:p>
            <a:r>
              <a:rPr lang="ja-JP" altLang="ja-JP" dirty="0" smtClean="0"/>
              <a:t>医療と健康が医師の関心事であるならば、当然介護も関心事</a:t>
            </a:r>
            <a:endParaRPr lang="en-US" altLang="ja-JP" dirty="0" smtClean="0"/>
          </a:p>
          <a:p>
            <a:r>
              <a:rPr lang="ja-JP" altLang="ja-JP" dirty="0" smtClean="0"/>
              <a:t>介護ツーリズムも当然成立。介護制度、介護技術レベルの差を求めて、人が移動するわけですが、必ずしも日常生活圏に戻ることを前提としませんから、観光概念の範疇に入るかは別問題</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医療特区</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米軍基地内の治療にヒント</a:t>
            </a:r>
            <a:endParaRPr lang="en-US" altLang="ja-JP" dirty="0" smtClean="0"/>
          </a:p>
          <a:p>
            <a:r>
              <a:rPr lang="ja-JP" altLang="ja-JP" dirty="0" smtClean="0"/>
              <a:t>日本の免許を持たない米軍医師が、沖縄住民の要望により事実上治療</a:t>
            </a:r>
            <a:endParaRPr lang="en-US" altLang="ja-JP" dirty="0" smtClean="0"/>
          </a:p>
          <a:p>
            <a:r>
              <a:rPr lang="ja-JP" altLang="ja-JP" dirty="0" smtClean="0"/>
              <a:t>特区として神戸空港周辺で実施</a:t>
            </a:r>
            <a:endParaRPr lang="en-US" altLang="ja-JP" dirty="0" smtClean="0"/>
          </a:p>
          <a:p>
            <a:r>
              <a:rPr lang="ja-JP" altLang="ja-JP" dirty="0" smtClean="0"/>
              <a:t>医師法を不磨の大典とする医療関係者</a:t>
            </a:r>
            <a:r>
              <a:rPr lang="ja-JP" altLang="en-US" dirty="0" smtClean="0"/>
              <a:t>　</a:t>
            </a:r>
            <a:r>
              <a:rPr lang="ja-JP" altLang="ja-JP" dirty="0" smtClean="0"/>
              <a:t>政治問題化で実施困難</a:t>
            </a:r>
          </a:p>
          <a:p>
            <a:endParaRPr lang="ja-JP" altLang="en-US" dirty="0" smtClean="0"/>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東京の「手術難民」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東京には一三の医学部、人口当たりの医師数は全国トップクラス</a:t>
            </a:r>
            <a:endParaRPr kumimoji="1" lang="en-US" altLang="ja-JP" dirty="0" smtClean="0"/>
          </a:p>
          <a:p>
            <a:r>
              <a:rPr lang="ja-JP" altLang="en-US" dirty="0" smtClean="0"/>
              <a:t>看護師等コメディアカルの人員不足</a:t>
            </a:r>
            <a:endParaRPr lang="en-US" altLang="ja-JP" dirty="0" smtClean="0"/>
          </a:p>
          <a:p>
            <a:r>
              <a:rPr kumimoji="1" lang="ja-JP" altLang="en-US" dirty="0" smtClean="0"/>
              <a:t>過酷なシフト勤務と医療ミスによる訴訟リスクを抱えながら報酬は恵まれない</a:t>
            </a:r>
            <a:endParaRPr kumimoji="1" lang="en-US" altLang="ja-JP" dirty="0" smtClean="0"/>
          </a:p>
          <a:p>
            <a:r>
              <a:rPr lang="ja-JP" altLang="en-US" dirty="0" smtClean="0"/>
              <a:t>高齢化社会　現在</a:t>
            </a:r>
            <a:r>
              <a:rPr lang="en-US" altLang="ja-JP" dirty="0" smtClean="0"/>
              <a:t>65</a:t>
            </a:r>
            <a:r>
              <a:rPr lang="ja-JP" altLang="en-US" dirty="0" smtClean="0"/>
              <a:t>歳以上２２％、</a:t>
            </a:r>
            <a:r>
              <a:rPr lang="en-US" altLang="ja-JP" dirty="0" smtClean="0"/>
              <a:t>2040</a:t>
            </a:r>
            <a:r>
              <a:rPr lang="ja-JP" altLang="en-US" smtClean="0"/>
              <a:t>年には３３％　手術難民が予想される</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a:solidFill>
              <a:schemeClr val="tx1">
                <a:lumMod val="95000"/>
                <a:lumOff val="5000"/>
              </a:schemeClr>
            </a:solidFill>
          </a:ln>
        </p:spPr>
        <p:txBody>
          <a:bodyPr/>
          <a:lstStyle/>
          <a:p>
            <a:r>
              <a:rPr kumimoji="1" lang="ja-JP" altLang="en-US" dirty="0" smtClean="0"/>
              <a:t>医師会のスタンス</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日本医師会は「国民皆保険の崩壊につながりかねない医療ツーリズムと混合診療全面解禁には、今後とも断固として反対」と記者会見</a:t>
            </a:r>
            <a:endParaRPr lang="en-US" altLang="ja-JP" dirty="0" smtClean="0"/>
          </a:p>
          <a:p>
            <a:r>
              <a:rPr lang="ja-JP" altLang="ja-JP" dirty="0" smtClean="0"/>
              <a:t>人工生殖、臓器移植といった社会制度の差を求めて人が移動</a:t>
            </a:r>
            <a:r>
              <a:rPr lang="ja-JP" altLang="en-US" dirty="0" smtClean="0"/>
              <a:t>する</a:t>
            </a:r>
            <a:r>
              <a:rPr lang="ja-JP" altLang="ja-JP" dirty="0" smtClean="0"/>
              <a:t>が、その差は、医療制度の差というよりも、</a:t>
            </a:r>
            <a:r>
              <a:rPr lang="ja-JP" altLang="ja-JP" dirty="0" smtClean="0">
                <a:solidFill>
                  <a:srgbClr val="FF0000"/>
                </a:solidFill>
              </a:rPr>
              <a:t>制度を支える価値観の差</a:t>
            </a:r>
            <a:endParaRPr lang="en-US" altLang="ja-JP" dirty="0" smtClean="0">
              <a:solidFill>
                <a:srgbClr val="FF0000"/>
              </a:solidFill>
            </a:endParaRPr>
          </a:p>
          <a:p>
            <a:r>
              <a:rPr lang="ja-JP" altLang="ja-JP" dirty="0" smtClean="0"/>
              <a:t>アメリカで臓器移植が普及しているのは、それが生命の贈り物と考えられているからであり、無償の贈与行為であると考えられているから</a:t>
            </a:r>
            <a:endParaRPr lang="en-US" altLang="ja-JP" dirty="0" smtClean="0"/>
          </a:p>
          <a:p>
            <a:r>
              <a:rPr lang="ja-JP" altLang="ja-JP" dirty="0" smtClean="0"/>
              <a:t>中国で臓器移植が行われるのも人権意識の差からくる</a:t>
            </a:r>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2002234"/>
          </a:xfrm>
          <a:ln>
            <a:solidFill>
              <a:schemeClr val="accent1"/>
            </a:solidFill>
          </a:ln>
        </p:spPr>
        <p:txBody>
          <a:bodyPr>
            <a:normAutofit/>
          </a:bodyPr>
          <a:lstStyle/>
          <a:p>
            <a:r>
              <a:rPr lang="ja-JP" altLang="en-US" b="1" dirty="0" smtClean="0"/>
              <a:t>動画：ギリシャの緊縮財政、サモス島ではまさに死活</a:t>
            </a:r>
            <a:r>
              <a:rPr lang="ja-JP" altLang="en-US" b="1" dirty="0" smtClean="0"/>
              <a:t>問題</a:t>
            </a:r>
            <a:r>
              <a:rPr lang="en-US" altLang="ja-JP" b="1" dirty="0" smtClean="0"/>
              <a:t/>
            </a:r>
            <a:br>
              <a:rPr lang="en-US" altLang="ja-JP" b="1" dirty="0" smtClean="0"/>
            </a:br>
            <a:r>
              <a:rPr lang="en-US" altLang="ja-JP" sz="2700" b="1" u="sng" dirty="0" smtClean="0">
                <a:hlinkClick r:id="rId3"/>
              </a:rPr>
              <a:t>https</a:t>
            </a:r>
            <a:r>
              <a:rPr lang="en-US" altLang="ja-JP" sz="2700" b="1" u="sng" dirty="0" smtClean="0">
                <a:hlinkClick r:id="rId3"/>
              </a:rPr>
              <a:t>://</a:t>
            </a:r>
            <a:r>
              <a:rPr lang="en-US" altLang="ja-JP" sz="2700" b="1" u="sng" dirty="0" smtClean="0">
                <a:hlinkClick r:id="rId3"/>
              </a:rPr>
              <a:t>www.youtube.com/watch?v=UGetB7RnN4A</a:t>
            </a:r>
            <a:endParaRPr kumimoji="1" lang="ja-JP" altLang="en-US" dirty="0"/>
          </a:p>
        </p:txBody>
      </p:sp>
      <p:pic>
        <p:nvPicPr>
          <p:cNvPr id="1027" name="Picture 3"/>
          <p:cNvPicPr>
            <a:picLocks noChangeAspect="1" noChangeArrowheads="1"/>
          </p:cNvPicPr>
          <p:nvPr/>
        </p:nvPicPr>
        <p:blipFill>
          <a:blip r:embed="rId4" cstate="print"/>
          <a:srcRect l="11019" t="26375" r="38778" b="32045"/>
          <a:stretch>
            <a:fillRect/>
          </a:stretch>
        </p:blipFill>
        <p:spPr bwMode="auto">
          <a:xfrm>
            <a:off x="0" y="2276871"/>
            <a:ext cx="8748464" cy="4528617"/>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lang="ja-JP" altLang="en-US" dirty="0" smtClean="0"/>
              <a:t>平均余命</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医療技術の進展よりも公衆</a:t>
            </a:r>
            <a:r>
              <a:rPr kumimoji="1" lang="ja-JP" altLang="en-US" dirty="0" smtClean="0"/>
              <a:t>衛生思想の普及が平均余命を伸ばした</a:t>
            </a:r>
            <a:endParaRPr kumimoji="1" lang="en-US" altLang="ja-JP" dirty="0" smtClean="0"/>
          </a:p>
          <a:p>
            <a:r>
              <a:rPr lang="ja-JP" altLang="en-US" dirty="0" smtClean="0"/>
              <a:t>法律上の死を問題にするのであれば、平均余命は延命治療により可能</a:t>
            </a:r>
            <a:endParaRPr lang="en-US" altLang="ja-JP" dirty="0" smtClean="0"/>
          </a:p>
          <a:p>
            <a:r>
              <a:rPr kumimoji="1" lang="ja-JP" altLang="en-US" dirty="0" smtClean="0"/>
              <a:t>生活の質が問題視されるようになった</a:t>
            </a:r>
            <a:endParaRPr kumimoji="1" lang="en-US" altLang="ja-JP" dirty="0" smtClean="0"/>
          </a:p>
          <a:p>
            <a:r>
              <a:rPr lang="ja-JP" altLang="en-US" dirty="0" smtClean="0"/>
              <a:t>尊厳死の問題が出てきた</a:t>
            </a:r>
            <a:endParaRPr lang="en-US" altLang="ja-JP" dirty="0" smtClean="0"/>
          </a:p>
          <a:p>
            <a:r>
              <a:rPr kumimoji="1" lang="ja-JP" altLang="en-US" dirty="0" smtClean="0"/>
              <a:t>同時に臓器移植も問題視</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kumimoji="1" lang="ja-JP" altLang="en-US" dirty="0" smtClean="0"/>
              <a:t>死亡原因</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２０代は自殺</a:t>
            </a:r>
            <a:endParaRPr kumimoji="1" lang="en-US" altLang="ja-JP" dirty="0" smtClean="0"/>
          </a:p>
          <a:p>
            <a:r>
              <a:rPr lang="ja-JP" altLang="en-US" dirty="0" smtClean="0"/>
              <a:t>３０代から癌が死亡原因第一位</a:t>
            </a:r>
            <a:endParaRPr lang="en-US" altLang="ja-JP" dirty="0" smtClean="0"/>
          </a:p>
          <a:p>
            <a:r>
              <a:rPr kumimoji="1" lang="ja-JP" altLang="en-US" dirty="0" smtClean="0"/>
              <a:t>高齢者に</a:t>
            </a:r>
            <a:r>
              <a:rPr lang="ja-JP" altLang="en-US" dirty="0" smtClean="0"/>
              <a:t>なると、</a:t>
            </a:r>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kumimoji="1" lang="ja-JP" altLang="en-US" dirty="0" smtClean="0"/>
              <a:t>救急医療</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医師の専門家により、救急医療の意思不足問題が発生</a:t>
            </a:r>
            <a:endParaRPr kumimoji="1" lang="en-US" altLang="ja-JP" dirty="0" smtClean="0"/>
          </a:p>
          <a:p>
            <a:r>
              <a:rPr lang="ja-JP" altLang="en-US" dirty="0" smtClean="0"/>
              <a:t>コンビニ診療等により、医療従事者の疲弊</a:t>
            </a:r>
            <a:endParaRPr lang="en-US" altLang="ja-JP" dirty="0" smtClean="0"/>
          </a:p>
          <a:p>
            <a:r>
              <a:rPr kumimoji="1" lang="ja-JP" altLang="en-US" dirty="0" smtClean="0"/>
              <a:t>地域</a:t>
            </a:r>
            <a:r>
              <a:rPr lang="ja-JP" altLang="en-US" dirty="0" smtClean="0"/>
              <a:t>における医療機関の適正配置が救急医療解決策</a:t>
            </a: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t>福島）「仕事辞めたい」８割　看護職員、激務に悲鳴</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日本医療労働組合連合会（医労連）が昨秋、全国の看護職員約３万２千人に実施した調査で、県内の看護職員の約８割が「仕事を辞めたい」と感じると回答した。東日本大震災後、福島の看護現場では人手不足や長時間勤務に拍車がかかり、疲労や健康の不安も顕著になっているといい、県医労連が環境改善を訴えている。</a:t>
            </a:r>
            <a:br>
              <a:rPr lang="ja-JP" altLang="en-US" dirty="0" smtClean="0"/>
            </a:br>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251520" y="2319015"/>
            <a:ext cx="7772400" cy="1470025"/>
          </a:xfrm>
          <a:solidFill>
            <a:srgbClr val="FFFF00"/>
          </a:solidFill>
          <a:ln>
            <a:solidFill>
              <a:schemeClr val="tx1"/>
            </a:solidFill>
          </a:ln>
        </p:spPr>
        <p:txBody>
          <a:bodyPr/>
          <a:lstStyle/>
          <a:p>
            <a:pPr algn="l"/>
            <a:r>
              <a:rPr lang="ja-JP" altLang="en-US"/>
              <a:t>不平等社会</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ln>
            <a:solidFill>
              <a:schemeClr val="tx1"/>
            </a:solidFill>
          </a:ln>
        </p:spPr>
        <p:txBody>
          <a:bodyPr/>
          <a:lstStyle/>
          <a:p>
            <a:r>
              <a:rPr lang="ja-JP" altLang="en-US"/>
              <a:t>水平格差と垂直格差</a:t>
            </a:r>
          </a:p>
        </p:txBody>
      </p:sp>
      <p:sp>
        <p:nvSpPr>
          <p:cNvPr id="62467" name="Rectangle 3"/>
          <p:cNvSpPr>
            <a:spLocks noGrp="1" noChangeArrowheads="1"/>
          </p:cNvSpPr>
          <p:nvPr>
            <p:ph type="body" idx="1"/>
          </p:nvPr>
        </p:nvSpPr>
        <p:spPr/>
        <p:txBody>
          <a:bodyPr/>
          <a:lstStyle/>
          <a:p>
            <a:r>
              <a:rPr lang="ja-JP" altLang="en-US" dirty="0"/>
              <a:t>「経済格差」は、政府・地方自治体支出によって解消すべきものかは、財政機能の１つ所得再分配機能　格差是正が期待</a:t>
            </a:r>
          </a:p>
          <a:p>
            <a:r>
              <a:rPr lang="ja-JP" altLang="en-US" dirty="0"/>
              <a:t>格差の問題には「いろいろな意味」垂直的／水平的という区別</a:t>
            </a:r>
          </a:p>
          <a:p>
            <a:r>
              <a:rPr lang="ja-JP" altLang="en-US" dirty="0"/>
              <a:t>水平的格差は、（１）業種（勤労者・自営業種・農業）間、（２）正規・非正規労働者間、（３）勤労者・非自発的失業者間の格差。</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179388" y="2204517"/>
            <a:ext cx="8964612" cy="3960787"/>
          </a:xfrm>
        </p:spPr>
        <p:txBody>
          <a:bodyPr/>
          <a:lstStyle/>
          <a:p>
            <a:pPr>
              <a:lnSpc>
                <a:spcPct val="80000"/>
              </a:lnSpc>
            </a:pPr>
            <a:r>
              <a:rPr lang="ja-JP" altLang="en-US" sz="2800" dirty="0" smtClean="0"/>
              <a:t>日本</a:t>
            </a:r>
            <a:r>
              <a:rPr lang="ja-JP" altLang="en-US" sz="2800" dirty="0"/>
              <a:t>の雇用制度に由来。正社員雇用は社会保険・年金から解雇権濫用法理による解雇の困難性等制度的に「これ以上下げることが出来ない」部分が多く含まれる。その結果、正社員の労働需要は労働供給にくらべて過小になる</a:t>
            </a:r>
            <a:r>
              <a:rPr lang="ja-JP" altLang="en-US" sz="2800" dirty="0" smtClean="0"/>
              <a:t>。</a:t>
            </a:r>
            <a:endParaRPr lang="en-US" altLang="ja-JP" sz="2800" dirty="0" smtClean="0"/>
          </a:p>
          <a:p>
            <a:pPr>
              <a:lnSpc>
                <a:spcPct val="80000"/>
              </a:lnSpc>
            </a:pPr>
            <a:r>
              <a:rPr lang="ja-JP" altLang="en-US" sz="2800" dirty="0" smtClean="0"/>
              <a:t>同一</a:t>
            </a:r>
            <a:r>
              <a:rPr lang="ja-JP" altLang="en-US" sz="2800" dirty="0"/>
              <a:t>の能力を持ちながら「いす取りゲーム」に負けてしまったことで非正規雇用下で働かざるを得ない人が</a:t>
            </a:r>
            <a:r>
              <a:rPr lang="ja-JP" altLang="en-US" sz="2800" dirty="0" smtClean="0"/>
              <a:t>発生</a:t>
            </a:r>
            <a:endParaRPr lang="en-US" altLang="ja-JP" sz="2800" dirty="0" smtClean="0"/>
          </a:p>
          <a:p>
            <a:pPr>
              <a:lnSpc>
                <a:spcPct val="80000"/>
              </a:lnSpc>
            </a:pPr>
            <a:r>
              <a:rPr lang="ja-JP" altLang="en-US" sz="2800" dirty="0" smtClean="0"/>
              <a:t>その</a:t>
            </a:r>
            <a:r>
              <a:rPr lang="ja-JP" altLang="en-US" sz="2800" dirty="0"/>
              <a:t>是正のためには、使用者・労働者間の都合に合わせた多様な働き方をサポートする契約、雇用法の整備が</a:t>
            </a:r>
            <a:r>
              <a:rPr lang="ja-JP" altLang="en-US" sz="2800" dirty="0" smtClean="0"/>
              <a:t>急がれる</a:t>
            </a:r>
            <a:endParaRPr lang="ja-JP" altLang="en-US" sz="2800" dirty="0"/>
          </a:p>
        </p:txBody>
      </p:sp>
      <p:sp>
        <p:nvSpPr>
          <p:cNvPr id="63491" name="Rectangle 3"/>
          <p:cNvSpPr>
            <a:spLocks noGrp="1" noChangeArrowheads="1"/>
          </p:cNvSpPr>
          <p:nvPr>
            <p:ph type="title"/>
          </p:nvPr>
        </p:nvSpPr>
        <p:spPr>
          <a:xfrm>
            <a:off x="323528" y="274638"/>
            <a:ext cx="8229600" cy="1354162"/>
          </a:xfrm>
          <a:noFill/>
          <a:ln>
            <a:solidFill>
              <a:schemeClr val="tx1"/>
            </a:solidFill>
          </a:ln>
        </p:spPr>
        <p:txBody>
          <a:bodyPr>
            <a:normAutofit/>
          </a:bodyPr>
          <a:lstStyle/>
          <a:p>
            <a:r>
              <a:rPr lang="ja-JP" altLang="en-US" sz="4000" dirty="0" smtClean="0"/>
              <a:t>正規非正規格差</a:t>
            </a:r>
            <a:endParaRPr lang="ja-JP" altLang="en-US" sz="4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solidFill>
          </a:ln>
        </p:spPr>
        <p:txBody>
          <a:bodyPr>
            <a:normAutofit fontScale="90000"/>
          </a:bodyPr>
          <a:lstStyle/>
          <a:p>
            <a:r>
              <a:rPr lang="ja-JP" altLang="en-US" dirty="0" smtClean="0"/>
              <a:t>勤労者・非自発的失業者間の格差</a:t>
            </a:r>
            <a:endParaRPr kumimoji="1" lang="ja-JP" altLang="en-US" dirty="0"/>
          </a:p>
        </p:txBody>
      </p:sp>
      <p:sp>
        <p:nvSpPr>
          <p:cNvPr id="3" name="コンテンツ プレースホルダ 2"/>
          <p:cNvSpPr>
            <a:spLocks noGrp="1"/>
          </p:cNvSpPr>
          <p:nvPr>
            <p:ph idx="1"/>
          </p:nvPr>
        </p:nvSpPr>
        <p:spPr>
          <a:xfrm>
            <a:off x="457200" y="1600201"/>
            <a:ext cx="8229600" cy="3556992"/>
          </a:xfrm>
        </p:spPr>
        <p:txBody>
          <a:bodyPr/>
          <a:lstStyle/>
          <a:p>
            <a:pPr>
              <a:lnSpc>
                <a:spcPct val="80000"/>
              </a:lnSpc>
            </a:pPr>
            <a:r>
              <a:rPr lang="ja-JP" altLang="en-US" dirty="0" smtClean="0"/>
              <a:t>非自発的失業は、実質的な賃金が均衡水準よりも高いことから発生</a:t>
            </a:r>
            <a:endParaRPr lang="en-US" altLang="ja-JP" dirty="0" smtClean="0"/>
          </a:p>
          <a:p>
            <a:pPr>
              <a:lnSpc>
                <a:spcPct val="80000"/>
              </a:lnSpc>
            </a:pPr>
            <a:r>
              <a:rPr lang="ja-JP" altLang="en-US" dirty="0" smtClean="0"/>
              <a:t>小林慶一郎と稲葉大は実質賃金の高騰は９０年代日本経済の大停滞の大部分を説明する大きな問題あると指摘</a:t>
            </a:r>
            <a:endParaRPr lang="en-US" altLang="ja-JP" dirty="0" smtClean="0"/>
          </a:p>
          <a:p>
            <a:pPr>
              <a:lnSpc>
                <a:spcPct val="80000"/>
              </a:lnSpc>
            </a:pPr>
            <a:r>
              <a:rPr lang="ja-JP" altLang="en-US" dirty="0" smtClean="0"/>
              <a:t>その是正のためには安定的な成長が必要</a:t>
            </a:r>
            <a:endParaRPr lang="en-US" altLang="ja-JP" dirty="0" smtClean="0"/>
          </a:p>
          <a:p>
            <a:pPr>
              <a:lnSpc>
                <a:spcPct val="80000"/>
              </a:lnSpc>
            </a:pPr>
            <a:r>
              <a:rPr lang="ja-JP" altLang="en-US" dirty="0" smtClean="0"/>
              <a:t>名目３％成長と２％のインフレ率の目標化はそのためのおおきな一歩</a:t>
            </a:r>
          </a:p>
          <a:p>
            <a:pPr>
              <a:lnSpc>
                <a:spcPct val="80000"/>
              </a:lnSpc>
            </a:pPr>
            <a:endParaRPr lang="en-US" altLang="ja-JP" dirty="0" smtClean="0"/>
          </a:p>
          <a:p>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ln>
            <a:solidFill>
              <a:schemeClr val="tx1"/>
            </a:solidFill>
          </a:ln>
        </p:spPr>
        <p:txBody>
          <a:bodyPr/>
          <a:lstStyle/>
          <a:p>
            <a:pPr algn="l"/>
            <a:r>
              <a:rPr lang="ja-JP" altLang="en-US" sz="3200"/>
              <a:t>　戦後の日本</a:t>
            </a:r>
            <a:br>
              <a:rPr lang="ja-JP" altLang="en-US" sz="3200"/>
            </a:br>
            <a:r>
              <a:rPr lang="ja-JP" altLang="en-US" sz="3200"/>
              <a:t>　　　　　　</a:t>
            </a:r>
            <a:r>
              <a:rPr lang="ja-JP" altLang="en-US" sz="2400"/>
              <a:t>“結果平等重視”の「世界最大の社会主義国家」</a:t>
            </a:r>
          </a:p>
        </p:txBody>
      </p:sp>
      <p:sp>
        <p:nvSpPr>
          <p:cNvPr id="64515" name="Rectangle 3"/>
          <p:cNvSpPr>
            <a:spLocks noGrp="1" noChangeArrowheads="1"/>
          </p:cNvSpPr>
          <p:nvPr>
            <p:ph type="body" idx="1"/>
          </p:nvPr>
        </p:nvSpPr>
        <p:spPr>
          <a:xfrm>
            <a:off x="250825" y="1600200"/>
            <a:ext cx="8713788" cy="4997450"/>
          </a:xfrm>
        </p:spPr>
        <p:txBody>
          <a:bodyPr>
            <a:normAutofit/>
          </a:bodyPr>
          <a:lstStyle/>
          <a:p>
            <a:pPr>
              <a:lnSpc>
                <a:spcPct val="90000"/>
              </a:lnSpc>
            </a:pPr>
            <a:r>
              <a:rPr lang="ja-JP" altLang="en-US" sz="3600" dirty="0"/>
              <a:t>冷静構造の崩壊→経済のグローバル化は経済格差を拡大</a:t>
            </a:r>
          </a:p>
          <a:p>
            <a:pPr>
              <a:lnSpc>
                <a:spcPct val="90000"/>
              </a:lnSpc>
            </a:pPr>
            <a:r>
              <a:rPr lang="ja-JP" altLang="en-US" sz="3600" dirty="0"/>
              <a:t>生産要素価格収斂傾向、給与に関する経済格差は拡大傾向</a:t>
            </a:r>
          </a:p>
          <a:p>
            <a:pPr>
              <a:lnSpc>
                <a:spcPct val="90000"/>
              </a:lnSpc>
            </a:pPr>
            <a:r>
              <a:rPr lang="ja-JP" altLang="en-US" sz="3600" dirty="0"/>
              <a:t>ＯＥＣＤの資料：経済格差のマグニチュードは、先進国よりも新興国の方が大きい</a:t>
            </a:r>
            <a:endParaRPr lang="ja-JP" altLang="en-US" sz="3600" b="1" dirty="0"/>
          </a:p>
          <a:p>
            <a:pPr>
              <a:lnSpc>
                <a:spcPct val="90000"/>
              </a:lnSpc>
            </a:pPr>
            <a:r>
              <a:rPr lang="ja-JP" altLang="en-US" sz="3600" dirty="0" smtClean="0"/>
              <a:t>「</a:t>
            </a:r>
            <a:r>
              <a:rPr lang="ja-JP" altLang="en-US" sz="3600" dirty="0">
                <a:solidFill>
                  <a:srgbClr val="FF0000"/>
                </a:solidFill>
              </a:rPr>
              <a:t>中流層の崩壊</a:t>
            </a:r>
            <a:r>
              <a:rPr lang="ja-JP" altLang="en-US" sz="3600" dirty="0"/>
              <a:t>」日本でも</a:t>
            </a:r>
            <a:r>
              <a:rPr lang="ja-JP" altLang="en-US" sz="3600" b="1" dirty="0"/>
              <a:t>１億人総中流</a:t>
            </a:r>
            <a:r>
              <a:rPr lang="ja-JP" altLang="en-US" sz="3600" dirty="0"/>
              <a:t>といわれたのは今や昔、下流意識を持つ人が増加</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50825" y="274638"/>
            <a:ext cx="8713788" cy="1143000"/>
          </a:xfrm>
          <a:solidFill>
            <a:schemeClr val="bg2"/>
          </a:solidFill>
          <a:ln>
            <a:solidFill>
              <a:schemeClr val="tx1"/>
            </a:solidFill>
          </a:ln>
        </p:spPr>
        <p:txBody>
          <a:bodyPr/>
          <a:lstStyle/>
          <a:p>
            <a:r>
              <a:rPr lang="ja-JP" altLang="en-US" sz="4000" b="1" dirty="0"/>
              <a:t>ビック・マック指数</a:t>
            </a:r>
            <a:r>
              <a:rPr lang="en-US" altLang="ja-JP" sz="4000" b="1" dirty="0"/>
              <a:t>(</a:t>
            </a:r>
            <a:r>
              <a:rPr lang="ja-JP" altLang="en-US" sz="4000" b="1" dirty="0"/>
              <a:t>エコノミスト誌が算出</a:t>
            </a:r>
            <a:r>
              <a:rPr lang="en-US" altLang="ja-JP" sz="4000" b="1" dirty="0"/>
              <a:t>)</a:t>
            </a:r>
          </a:p>
        </p:txBody>
      </p:sp>
      <p:sp>
        <p:nvSpPr>
          <p:cNvPr id="65539" name="Rectangle 3"/>
          <p:cNvSpPr>
            <a:spLocks noGrp="1" noChangeArrowheads="1"/>
          </p:cNvSpPr>
          <p:nvPr>
            <p:ph type="body" idx="1"/>
          </p:nvPr>
        </p:nvSpPr>
        <p:spPr>
          <a:xfrm>
            <a:off x="457200" y="1600200"/>
            <a:ext cx="8229600" cy="4924425"/>
          </a:xfrm>
        </p:spPr>
        <p:txBody>
          <a:bodyPr/>
          <a:lstStyle/>
          <a:p>
            <a:r>
              <a:rPr lang="ja-JP" altLang="en-US"/>
              <a:t>２００６年１月時点、米国３．１５ドル、欧州３．５１ドル、ブラジル２．７４ドル、ロシア１．６０ドル、中国１．３０ドル、日本２．１９ドル　　</a:t>
            </a:r>
          </a:p>
          <a:p>
            <a:r>
              <a:rPr lang="ja-JP" altLang="en-US"/>
              <a:t>製品の価格較差程度には、従業員の給与も同程度の較差の範囲内に収まったとしてもおかしくないことになる。国際間で見れば同一の労働に対する給与水準の収斂に過ぎない現象</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2555776" y="260648"/>
            <a:ext cx="3888432" cy="6192688"/>
          </a:xfrm>
          <a:solidFill>
            <a:schemeClr val="tx2">
              <a:lumMod val="20000"/>
              <a:lumOff val="80000"/>
            </a:schemeClr>
          </a:solidFill>
        </p:spPr>
        <p:txBody>
          <a:bodyPr vert="eaVert">
            <a:normAutofit/>
          </a:bodyPr>
          <a:lstStyle/>
          <a:p>
            <a:pPr algn="l" latinLnBrk="1"/>
            <a:r>
              <a:rPr lang="ja-JP" altLang="en-US" dirty="0" smtClean="0"/>
              <a:t>　「</a:t>
            </a:r>
            <a:r>
              <a:rPr lang="ja-JP" altLang="ja-JP" dirty="0" smtClean="0"/>
              <a:t>風俗</a:t>
            </a:r>
            <a:r>
              <a:rPr lang="ja-JP" altLang="en-US" dirty="0" smtClean="0"/>
              <a:t>」</a:t>
            </a:r>
            <a:r>
              <a:rPr lang="ja-JP" altLang="ja-JP" dirty="0" smtClean="0"/>
              <a:t>と</a:t>
            </a:r>
            <a:r>
              <a:rPr lang="ja-JP" altLang="en-US" dirty="0" smtClean="0"/>
              <a:t>「</a:t>
            </a:r>
            <a:r>
              <a:rPr lang="ja-JP" altLang="ja-JP" dirty="0" smtClean="0"/>
              <a:t>刑務所</a:t>
            </a:r>
            <a:r>
              <a:rPr lang="ja-JP" altLang="en-US" dirty="0" smtClean="0"/>
              <a:t>」</a:t>
            </a:r>
            <a:r>
              <a:rPr lang="ja-JP" altLang="ja-JP" dirty="0" smtClean="0"/>
              <a:t>が</a:t>
            </a:r>
            <a:r>
              <a:rPr lang="en-US" altLang="ja-JP" dirty="0" smtClean="0"/>
              <a:t/>
            </a:r>
            <a:br>
              <a:rPr lang="en-US" altLang="ja-JP" dirty="0" smtClean="0"/>
            </a:br>
            <a:r>
              <a:rPr lang="ja-JP" altLang="en-US" dirty="0" smtClean="0"/>
              <a:t>　　　</a:t>
            </a:r>
            <a:r>
              <a:rPr lang="ja-JP" altLang="ja-JP" dirty="0" smtClean="0"/>
              <a:t>日本の</a:t>
            </a:r>
            <a:r>
              <a:rPr lang="en-US" altLang="ja-JP" dirty="0" smtClean="0"/>
              <a:t/>
            </a:r>
            <a:br>
              <a:rPr lang="en-US" altLang="ja-JP" dirty="0" smtClean="0"/>
            </a:br>
            <a:r>
              <a:rPr lang="ja-JP" altLang="en-US" dirty="0" smtClean="0"/>
              <a:t>　　　　</a:t>
            </a:r>
            <a:r>
              <a:rPr lang="ja-JP" altLang="ja-JP" dirty="0" smtClean="0"/>
              <a:t>セーフティネット</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a:solidFill>
              <a:schemeClr val="tx1"/>
            </a:solidFill>
          </a:ln>
        </p:spPr>
        <p:txBody>
          <a:bodyPr/>
          <a:lstStyle/>
          <a:p>
            <a:r>
              <a:rPr lang="ja-JP" altLang="en-US" dirty="0"/>
              <a:t>個人の認識問題</a:t>
            </a:r>
          </a:p>
        </p:txBody>
      </p:sp>
      <p:sp>
        <p:nvSpPr>
          <p:cNvPr id="66563" name="Rectangle 3"/>
          <p:cNvSpPr>
            <a:spLocks noGrp="1" noChangeArrowheads="1"/>
          </p:cNvSpPr>
          <p:nvPr>
            <p:ph type="body" idx="1"/>
          </p:nvPr>
        </p:nvSpPr>
        <p:spPr>
          <a:xfrm>
            <a:off x="457200" y="1600200"/>
            <a:ext cx="8435975" cy="4525963"/>
          </a:xfrm>
        </p:spPr>
        <p:txBody>
          <a:bodyPr/>
          <a:lstStyle/>
          <a:p>
            <a:pPr>
              <a:lnSpc>
                <a:spcPct val="80000"/>
              </a:lnSpc>
            </a:pPr>
            <a:r>
              <a:rPr lang="ja-JP" altLang="en-US" sz="2800" dirty="0"/>
              <a:t>格差問題：認識するのは個人の感覚＝価値観の問題。それを、画一的なマクロ政策で、全て解決することは困難</a:t>
            </a:r>
          </a:p>
          <a:p>
            <a:pPr>
              <a:lnSpc>
                <a:spcPct val="80000"/>
              </a:lnSpc>
            </a:pPr>
            <a:r>
              <a:rPr lang="ja-JP" altLang="en-US" sz="2800" dirty="0"/>
              <a:t>日本の場合、急速な高齢化社会で、社会保障に回す予算が大きくなるため、政府支出の自由裁量余地が小さくなっている。</a:t>
            </a:r>
          </a:p>
          <a:p>
            <a:pPr>
              <a:lnSpc>
                <a:spcPct val="80000"/>
              </a:lnSpc>
            </a:pPr>
            <a:r>
              <a:rPr lang="ja-JP" altLang="en-US" sz="2800" dirty="0"/>
              <a:t>「政府として統計的には格差の拡大は認識できないが、格差を感じている人や地域が多いのは事実」</a:t>
            </a:r>
          </a:p>
          <a:p>
            <a:pPr>
              <a:lnSpc>
                <a:spcPct val="80000"/>
              </a:lnSpc>
            </a:pPr>
            <a:r>
              <a:rPr lang="ja-JP" altLang="en-US" sz="2800" dirty="0"/>
              <a:t>所得格差は統計的にはジニ係数、</a:t>
            </a:r>
            <a:r>
              <a:rPr lang="ja-JP" altLang="en-US" sz="2800" b="1" dirty="0">
                <a:solidFill>
                  <a:srgbClr val="FF0000"/>
                </a:solidFill>
              </a:rPr>
              <a:t>経済格差は高齢化の影響</a:t>
            </a:r>
            <a:r>
              <a:rPr lang="ja-JP" altLang="en-US" sz="2800" b="1" dirty="0"/>
              <a:t>　</a:t>
            </a:r>
            <a:r>
              <a:rPr lang="ja-JP" altLang="en-US" sz="2800" dirty="0"/>
              <a:t>一般的には、日本は他先進国、中国やインドなどの発展途上国よりも所得の不平等度は低い</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solidFill>
            <a:schemeClr val="bg2"/>
          </a:solidFill>
          <a:ln>
            <a:solidFill>
              <a:schemeClr val="tx1"/>
            </a:solidFill>
          </a:ln>
        </p:spPr>
        <p:txBody>
          <a:bodyPr/>
          <a:lstStyle/>
          <a:p>
            <a:r>
              <a:rPr lang="ja-JP" altLang="en-US" b="1" dirty="0"/>
              <a:t>再チャレンジ支援施策</a:t>
            </a:r>
            <a:endParaRPr lang="ja-JP" altLang="en-US" dirty="0"/>
          </a:p>
        </p:txBody>
      </p:sp>
      <p:sp>
        <p:nvSpPr>
          <p:cNvPr id="67587" name="Rectangle 3"/>
          <p:cNvSpPr>
            <a:spLocks noGrp="1" noChangeArrowheads="1"/>
          </p:cNvSpPr>
          <p:nvPr>
            <p:ph type="body" idx="1"/>
          </p:nvPr>
        </p:nvSpPr>
        <p:spPr>
          <a:xfrm>
            <a:off x="179388" y="1600200"/>
            <a:ext cx="8713787" cy="4924425"/>
          </a:xfrm>
        </p:spPr>
        <p:txBody>
          <a:bodyPr>
            <a:normAutofit/>
          </a:bodyPr>
          <a:lstStyle/>
          <a:p>
            <a:pPr>
              <a:lnSpc>
                <a:spcPct val="80000"/>
              </a:lnSpc>
            </a:pPr>
            <a:r>
              <a:rPr lang="ja-JP" altLang="en-US" sz="3600" dirty="0"/>
              <a:t>「個人が努力すればどうにかなる」という納得のしかたで収まるレベルを超えた？</a:t>
            </a:r>
            <a:endParaRPr lang="ja-JP" altLang="en-US" sz="3600" b="1" dirty="0"/>
          </a:p>
          <a:p>
            <a:pPr>
              <a:lnSpc>
                <a:spcPct val="80000"/>
              </a:lnSpc>
            </a:pPr>
            <a:r>
              <a:rPr lang="ja-JP" altLang="en-US" sz="3600" dirty="0"/>
              <a:t>「経済格差」の中でも、個人間、特に被雇用者間での所得格差の拡大が切実な問題</a:t>
            </a:r>
          </a:p>
          <a:p>
            <a:pPr>
              <a:lnSpc>
                <a:spcPct val="80000"/>
              </a:lnSpc>
            </a:pPr>
            <a:r>
              <a:rPr lang="ja-JP" altLang="en-US" sz="3600" dirty="0"/>
              <a:t>問題とされるのは</a:t>
            </a:r>
            <a:r>
              <a:rPr lang="ja-JP" altLang="en-US" sz="3600" b="1" dirty="0"/>
              <a:t>中間所得者層の凋落</a:t>
            </a:r>
            <a:r>
              <a:rPr lang="ja-JP" altLang="en-US" sz="3600" dirty="0"/>
              <a:t>であり、</a:t>
            </a:r>
            <a:r>
              <a:rPr lang="ja-JP" altLang="en-US" sz="3600" b="1" dirty="0"/>
              <a:t>低所得者層の経済困窮化の進行</a:t>
            </a:r>
            <a:endParaRPr lang="ja-JP" altLang="en-US" sz="3600" dirty="0"/>
          </a:p>
          <a:p>
            <a:pPr>
              <a:lnSpc>
                <a:spcPct val="80000"/>
              </a:lnSpc>
            </a:pPr>
            <a:r>
              <a:rPr lang="ja-JP" altLang="en-US" sz="3600" dirty="0"/>
              <a:t>就労状態にありながら貧困状況から抜け出せない階層「ワーキング・プア」の</a:t>
            </a:r>
            <a:r>
              <a:rPr lang="ja-JP" altLang="en-US" sz="3600" dirty="0" smtClean="0"/>
              <a:t>拡大</a:t>
            </a:r>
            <a:endParaRPr lang="ja-JP" altLang="en-US" sz="3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a:ln w="38100">
            <a:solidFill>
              <a:schemeClr val="tx1"/>
            </a:solidFill>
          </a:ln>
        </p:spPr>
        <p:txBody>
          <a:bodyPr/>
          <a:lstStyle/>
          <a:p>
            <a:r>
              <a:rPr lang="ja-JP" altLang="en-US" dirty="0" smtClean="0"/>
              <a:t>貧困問題</a:t>
            </a:r>
            <a:endParaRPr kumimoji="1" lang="ja-JP" altLang="en-US" dirty="0"/>
          </a:p>
        </p:txBody>
      </p:sp>
      <p:sp>
        <p:nvSpPr>
          <p:cNvPr id="3" name="コンテンツ プレースホルダ 2"/>
          <p:cNvSpPr>
            <a:spLocks noGrp="1"/>
          </p:cNvSpPr>
          <p:nvPr>
            <p:ph idx="1"/>
          </p:nvPr>
        </p:nvSpPr>
        <p:spPr>
          <a:xfrm>
            <a:off x="457200" y="1268760"/>
            <a:ext cx="8229600" cy="5589240"/>
          </a:xfrm>
        </p:spPr>
        <p:txBody>
          <a:bodyPr>
            <a:normAutofit fontScale="92500" lnSpcReduction="10000"/>
          </a:bodyPr>
          <a:lstStyle/>
          <a:p>
            <a:pPr>
              <a:lnSpc>
                <a:spcPct val="80000"/>
              </a:lnSpc>
            </a:pPr>
            <a:r>
              <a:rPr lang="ja-JP" altLang="en-US" dirty="0" smtClean="0"/>
              <a:t>貧困問題には人権問題と社会問題の両方の側面、日本を含め先進国においては社会問題として捉える</a:t>
            </a:r>
          </a:p>
          <a:p>
            <a:pPr>
              <a:lnSpc>
                <a:spcPct val="80000"/>
              </a:lnSpc>
            </a:pPr>
            <a:r>
              <a:rPr lang="ja-JP" altLang="en-US" dirty="0" smtClean="0"/>
              <a:t>ＯＥＣＤによる統計では、日本における２０００年時点のデータをもとにした</a:t>
            </a:r>
            <a:r>
              <a:rPr lang="ja-JP" altLang="en-US" dirty="0" smtClean="0">
                <a:solidFill>
                  <a:srgbClr val="FF0000"/>
                </a:solidFill>
              </a:rPr>
              <a:t>貧困率は１５．３％</a:t>
            </a:r>
            <a:r>
              <a:rPr lang="ja-JP" altLang="en-US" dirty="0" smtClean="0"/>
              <a:t>であり、米国の１７．１％を下回るものの、ＯＥＣＤ平均の１０．７％を上回り、メキシコ、米国、トルコ、アイルランドなどに次いで</a:t>
            </a:r>
            <a:r>
              <a:rPr lang="ja-JP" altLang="en-US" dirty="0" smtClean="0">
                <a:solidFill>
                  <a:srgbClr val="FF0000"/>
                </a:solidFill>
              </a:rPr>
              <a:t>貧困率上位</a:t>
            </a:r>
            <a:r>
              <a:rPr lang="ja-JP" altLang="en-US" dirty="0" smtClean="0"/>
              <a:t>に位置付け。</a:t>
            </a:r>
            <a:endParaRPr lang="en-US" altLang="ja-JP" dirty="0" smtClean="0"/>
          </a:p>
          <a:p>
            <a:pPr>
              <a:lnSpc>
                <a:spcPct val="80000"/>
              </a:lnSpc>
            </a:pPr>
            <a:r>
              <a:rPr lang="ja-JP" altLang="en-US" dirty="0" smtClean="0"/>
              <a:t>日本については９０年代半ば時点でのデータに基づく貧困率１３．７％弱から約１．６％上昇し</a:t>
            </a:r>
            <a:r>
              <a:rPr lang="ja-JP" altLang="en-US" dirty="0" smtClean="0">
                <a:solidFill>
                  <a:srgbClr val="FF0000"/>
                </a:solidFill>
              </a:rPr>
              <a:t>貧困層が１割程度拡大</a:t>
            </a:r>
            <a:r>
              <a:rPr lang="ja-JP" altLang="en-US" dirty="0" smtClean="0"/>
              <a:t>している、これはＯＥＣＤ平均の貧困率の上昇幅０．５％を上回っている。</a:t>
            </a:r>
          </a:p>
          <a:p>
            <a:pPr>
              <a:lnSpc>
                <a:spcPct val="80000"/>
              </a:lnSpc>
            </a:pPr>
            <a:r>
              <a:rPr lang="ja-JP" altLang="en-US" dirty="0" smtClean="0"/>
              <a:t>日本での貧困率上昇の直接の要因は、中間所得者層の凋落と低所得者層の経済困窮化に求めることができる。</a:t>
            </a:r>
          </a:p>
          <a:p>
            <a:endParaRPr kumimoji="1" lang="ja-JP"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ln>
            <a:solidFill>
              <a:schemeClr val="tx1"/>
            </a:solidFill>
          </a:ln>
        </p:spPr>
        <p:txBody>
          <a:bodyPr/>
          <a:lstStyle/>
          <a:p>
            <a:r>
              <a:rPr lang="ja-JP" altLang="en-US"/>
              <a:t>最低賃金</a:t>
            </a:r>
          </a:p>
        </p:txBody>
      </p:sp>
      <p:sp>
        <p:nvSpPr>
          <p:cNvPr id="68611" name="Rectangle 3"/>
          <p:cNvSpPr>
            <a:spLocks noGrp="1" noChangeArrowheads="1"/>
          </p:cNvSpPr>
          <p:nvPr>
            <p:ph type="body" idx="1"/>
          </p:nvPr>
        </p:nvSpPr>
        <p:spPr>
          <a:xfrm>
            <a:off x="179388" y="1600200"/>
            <a:ext cx="8507412" cy="5068888"/>
          </a:xfrm>
        </p:spPr>
        <p:txBody>
          <a:bodyPr/>
          <a:lstStyle/>
          <a:p>
            <a:pPr>
              <a:lnSpc>
                <a:spcPct val="90000"/>
              </a:lnSpc>
            </a:pPr>
            <a:r>
              <a:rPr lang="ja-JP" altLang="en-US" dirty="0"/>
              <a:t>米国５．１５ドル</a:t>
            </a:r>
            <a:r>
              <a:rPr lang="en-US" altLang="ja-JP" dirty="0"/>
              <a:t>/h</a:t>
            </a:r>
            <a:r>
              <a:rPr lang="ja-JP" altLang="en-US" dirty="0"/>
              <a:t>　欧州諸国概ね１０００円</a:t>
            </a:r>
          </a:p>
          <a:p>
            <a:pPr>
              <a:lnSpc>
                <a:spcPct val="90000"/>
              </a:lnSpc>
            </a:pPr>
            <a:r>
              <a:rPr lang="ja-JP" altLang="en-US" dirty="0"/>
              <a:t>日本　７１９円</a:t>
            </a:r>
            <a:r>
              <a:rPr lang="en-US" altLang="ja-JP" dirty="0"/>
              <a:t>(</a:t>
            </a:r>
            <a:r>
              <a:rPr lang="ja-JP" altLang="en-US" dirty="0"/>
              <a:t>東京</a:t>
            </a:r>
            <a:r>
              <a:rPr lang="en-US" altLang="ja-JP" dirty="0"/>
              <a:t>)</a:t>
            </a:r>
            <a:r>
              <a:rPr lang="ja-JP" altLang="en-US" dirty="0"/>
              <a:t>　６１０円</a:t>
            </a:r>
            <a:r>
              <a:rPr lang="en-US" altLang="ja-JP" dirty="0"/>
              <a:t>(</a:t>
            </a:r>
            <a:r>
              <a:rPr lang="ja-JP" altLang="en-US" dirty="0"/>
              <a:t>沖縄、青森等</a:t>
            </a:r>
            <a:r>
              <a:rPr lang="en-US" altLang="ja-JP" dirty="0"/>
              <a:t>)</a:t>
            </a:r>
          </a:p>
          <a:p>
            <a:pPr>
              <a:lnSpc>
                <a:spcPct val="90000"/>
              </a:lnSpc>
            </a:pPr>
            <a:r>
              <a:rPr lang="ja-JP" altLang="en-US" dirty="0"/>
              <a:t>「ニッケル・アンド・ダイムド」</a:t>
            </a:r>
          </a:p>
          <a:p>
            <a:pPr>
              <a:lnSpc>
                <a:spcPct val="90000"/>
              </a:lnSpc>
              <a:buFontTx/>
              <a:buNone/>
            </a:pPr>
            <a:r>
              <a:rPr lang="ja-JP" altLang="en-US" dirty="0"/>
              <a:t>　米国で１７％といわれる貧困層の生活実態大企業が提供する職場ですら、実質的なホームレス状態（例えば、車での寝泊り）</a:t>
            </a:r>
          </a:p>
          <a:p>
            <a:pPr>
              <a:lnSpc>
                <a:spcPct val="90000"/>
              </a:lnSpc>
            </a:pPr>
            <a:r>
              <a:rPr lang="ja-JP" altLang="en-US" dirty="0"/>
              <a:t>生活保護が提供する「最低限の生活水準」を就労者が享受できない状況は非合理的日雇い労働の斡旋で</a:t>
            </a:r>
            <a:r>
              <a:rPr lang="ja-JP" altLang="en-US" dirty="0">
                <a:solidFill>
                  <a:srgbClr val="FF0000"/>
                </a:solidFill>
              </a:rPr>
              <a:t>日給６８００円</a:t>
            </a:r>
            <a:r>
              <a:rPr lang="ja-JP" altLang="en-US" dirty="0"/>
              <a:t>当たりが、実際の相場、月２５日働いたとして</a:t>
            </a:r>
            <a:r>
              <a:rPr lang="ja-JP" altLang="en-US" dirty="0">
                <a:solidFill>
                  <a:srgbClr val="FF0000"/>
                </a:solidFill>
              </a:rPr>
              <a:t>１７万円の収入</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ln>
            <a:solidFill>
              <a:schemeClr val="tx1"/>
            </a:solidFill>
          </a:ln>
        </p:spPr>
        <p:txBody>
          <a:bodyPr/>
          <a:lstStyle/>
          <a:p>
            <a:r>
              <a:rPr lang="ja-JP" altLang="en-US"/>
              <a:t>個人単位の所得再分配政策</a:t>
            </a:r>
          </a:p>
        </p:txBody>
      </p:sp>
      <p:sp>
        <p:nvSpPr>
          <p:cNvPr id="69635" name="Rectangle 3"/>
          <p:cNvSpPr>
            <a:spLocks noGrp="1" noChangeArrowheads="1"/>
          </p:cNvSpPr>
          <p:nvPr>
            <p:ph type="body" idx="1"/>
          </p:nvPr>
        </p:nvSpPr>
        <p:spPr>
          <a:xfrm>
            <a:off x="457200" y="1600200"/>
            <a:ext cx="8229600" cy="5257800"/>
          </a:xfrm>
        </p:spPr>
        <p:txBody>
          <a:bodyPr/>
          <a:lstStyle/>
          <a:p>
            <a:r>
              <a:rPr lang="ja-JP" altLang="en-US" sz="2800"/>
              <a:t>最低賃金制は所得格差を助長する可能性が高く、規制緩和によって格差是正が可能（最低賃金制強化は格差是正に逆行する可能性あり）。</a:t>
            </a:r>
          </a:p>
          <a:p>
            <a:r>
              <a:rPr lang="ja-JP" altLang="en-US" sz="2800"/>
              <a:t>所得格差は本質的には個人単位の問題、産業単位、地域単位の問題ではない。</a:t>
            </a:r>
          </a:p>
          <a:p>
            <a:r>
              <a:rPr lang="ja-JP" altLang="en-US" sz="2800"/>
              <a:t>所得格差是正を目的としながら産業単位、地域単位で税金を使った所得再分配政策を行っても、成功することは困難。</a:t>
            </a:r>
          </a:p>
          <a:p>
            <a:r>
              <a:rPr lang="ja-JP" altLang="en-US" sz="2800"/>
              <a:t>所得格差是正は、財政支出、特に社会保障給付を用いることが有力な政策手段。所得課税や資産課税などの税制も格差是正に役立つ。</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67544" y="1412776"/>
            <a:ext cx="7772400" cy="1470025"/>
          </a:xfrm>
          <a:solidFill>
            <a:srgbClr val="FFFF00"/>
          </a:solidFill>
          <a:ln>
            <a:solidFill>
              <a:schemeClr val="tx1">
                <a:lumMod val="95000"/>
                <a:lumOff val="5000"/>
              </a:schemeClr>
            </a:solidFill>
          </a:ln>
        </p:spPr>
        <p:txBody>
          <a:bodyPr/>
          <a:lstStyle/>
          <a:p>
            <a:pPr algn="l"/>
            <a:r>
              <a:rPr kumimoji="1" lang="ja-JP" altLang="en-US" dirty="0" smtClean="0"/>
              <a:t>生活保護をどう考えるか</a:t>
            </a:r>
            <a:endParaRPr kumimoji="1" lang="ja-JP" altLang="en-US" dirty="0"/>
          </a:p>
        </p:txBody>
      </p:sp>
      <p:sp>
        <p:nvSpPr>
          <p:cNvPr id="6" name="タイトル 3"/>
          <p:cNvSpPr txBox="1">
            <a:spLocks/>
          </p:cNvSpPr>
          <p:nvPr/>
        </p:nvSpPr>
        <p:spPr>
          <a:xfrm>
            <a:off x="467544" y="3140968"/>
            <a:ext cx="7772400" cy="1470025"/>
          </a:xfrm>
          <a:prstGeom prst="rect">
            <a:avLst/>
          </a:prstGeom>
          <a:noFill/>
          <a:ln>
            <a:solidFill>
              <a:schemeClr val="tx1">
                <a:lumMod val="95000"/>
                <a:lumOff val="5000"/>
              </a:schemeClr>
            </a:solidFill>
          </a:ln>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面倒をみるのは社会か（革新）、家族か（保守）</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タイトル 3"/>
          <p:cNvSpPr txBox="1">
            <a:spLocks/>
          </p:cNvSpPr>
          <p:nvPr/>
        </p:nvSpPr>
        <p:spPr>
          <a:xfrm>
            <a:off x="467544" y="4767287"/>
            <a:ext cx="7772400" cy="1470025"/>
          </a:xfrm>
          <a:prstGeom prst="rect">
            <a:avLst/>
          </a:prstGeom>
          <a:noFill/>
          <a:ln>
            <a:solidFill>
              <a:schemeClr val="tx1">
                <a:lumMod val="95000"/>
                <a:lumOff val="5000"/>
              </a:schemeClr>
            </a:solidFill>
          </a:ln>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日本は江戸時代までは社会が面倒みてきた</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お笑い芸人と東京都知事</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ja-JP" dirty="0" smtClean="0"/>
              <a:t>お笑い芸人の母親と親族が生活保護を受給</a:t>
            </a:r>
            <a:endParaRPr lang="en-US" altLang="ja-JP" dirty="0" smtClean="0"/>
          </a:p>
          <a:p>
            <a:r>
              <a:rPr lang="en-US" altLang="ja-JP" dirty="0" smtClean="0"/>
              <a:t>4</a:t>
            </a:r>
            <a:r>
              <a:rPr lang="ja-JP" altLang="en-US" dirty="0" smtClean="0"/>
              <a:t>人の姉のうち</a:t>
            </a:r>
            <a:r>
              <a:rPr lang="en-US" altLang="ja-JP" dirty="0" smtClean="0"/>
              <a:t>4</a:t>
            </a:r>
            <a:r>
              <a:rPr lang="ja-JP" altLang="en-US" dirty="0" smtClean="0"/>
              <a:t>番目の姉が生活保護を長年受けていた</a:t>
            </a:r>
            <a:endParaRPr lang="en-US" altLang="ja-JP" dirty="0" smtClean="0"/>
          </a:p>
          <a:p>
            <a:r>
              <a:rPr lang="ja-JP" altLang="ja-JP" dirty="0" smtClean="0"/>
              <a:t>民法上も、強い 扶養義務（生活保持義務）を負うのは、夫婦同士と未成熟子に対する親だけで、成人した親子や兄弟姉妹は、「社会的地位にふさわしい生活をしたうえでなお余裕があれば援助する義務」（生活扶助義務）を負うにとどま</a:t>
            </a:r>
            <a:r>
              <a:rPr lang="ja-JP" altLang="en-US" dirty="0" smtClean="0"/>
              <a:t>る</a:t>
            </a:r>
            <a:endParaRPr kumimoji="1" lang="ja-JP"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ln w="57150" cmpd="thickThin">
            <a:solidFill>
              <a:schemeClr val="tx1"/>
            </a:solidFill>
          </a:ln>
        </p:spPr>
        <p:txBody>
          <a:bodyPr/>
          <a:lstStyle/>
          <a:p>
            <a:r>
              <a:rPr lang="ja-JP" altLang="en-US"/>
              <a:t>生活保護制度</a:t>
            </a:r>
          </a:p>
        </p:txBody>
      </p:sp>
      <p:sp>
        <p:nvSpPr>
          <p:cNvPr id="70659" name="Rectangle 3"/>
          <p:cNvSpPr>
            <a:spLocks noGrp="1" noChangeArrowheads="1"/>
          </p:cNvSpPr>
          <p:nvPr>
            <p:ph type="body" idx="1"/>
          </p:nvPr>
        </p:nvSpPr>
        <p:spPr>
          <a:xfrm>
            <a:off x="457200" y="1600200"/>
            <a:ext cx="8229600" cy="5257800"/>
          </a:xfrm>
        </p:spPr>
        <p:txBody>
          <a:bodyPr>
            <a:normAutofit lnSpcReduction="10000"/>
          </a:bodyPr>
          <a:lstStyle/>
          <a:p>
            <a:pPr>
              <a:lnSpc>
                <a:spcPct val="90000"/>
              </a:lnSpc>
            </a:pPr>
            <a:r>
              <a:rPr lang="ja-JP" altLang="en-US" sz="2800" dirty="0"/>
              <a:t>憲法２５条の理念「すべて国民は、健康で文化的な最低限度の生活を営む権利を有する」</a:t>
            </a:r>
          </a:p>
          <a:p>
            <a:pPr>
              <a:lnSpc>
                <a:spcPct val="90000"/>
              </a:lnSpc>
            </a:pPr>
            <a:r>
              <a:rPr lang="ja-JP" altLang="en-US" sz="2800" dirty="0"/>
              <a:t>１９５０年制定された生活保護法に基づいて築かれた生活保護制度</a:t>
            </a:r>
          </a:p>
          <a:p>
            <a:pPr>
              <a:lnSpc>
                <a:spcPct val="90000"/>
              </a:lnSpc>
            </a:pPr>
            <a:r>
              <a:rPr lang="ja-JP" altLang="en-US" sz="2800" dirty="0"/>
              <a:t>８種の扶助と８種の加算（以前は老齢加算があって９種であった）と複雑なもの</a:t>
            </a:r>
          </a:p>
          <a:p>
            <a:pPr>
              <a:lnSpc>
                <a:spcPct val="90000"/>
              </a:lnSpc>
            </a:pPr>
            <a:r>
              <a:rPr lang="ja-JP" altLang="en-US" sz="2800" dirty="0"/>
              <a:t>生活保護制度の改善すべき点：</a:t>
            </a:r>
          </a:p>
          <a:p>
            <a:pPr>
              <a:lnSpc>
                <a:spcPct val="90000"/>
              </a:lnSpc>
              <a:buFontTx/>
              <a:buNone/>
            </a:pPr>
            <a:r>
              <a:rPr lang="ja-JP" altLang="en-US" sz="2800" dirty="0"/>
              <a:t>　第一に、勤労所得の増加分に等しく、「定額」で扶助額が減額されるため、勤労意欲が阻害されてしまう傾向。</a:t>
            </a:r>
          </a:p>
          <a:p>
            <a:pPr>
              <a:lnSpc>
                <a:spcPct val="90000"/>
              </a:lnSpc>
              <a:buFontTx/>
              <a:buNone/>
            </a:pPr>
            <a:r>
              <a:rPr lang="ja-JP" altLang="en-US" sz="2800" dirty="0"/>
              <a:t>　第二に、生活保護の支給額が高すぎる為に、パートタイマーやフリーターとして働く収入を越えるケースがあるという点</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ln>
            <a:solidFill>
              <a:schemeClr val="tx1"/>
            </a:solidFill>
          </a:ln>
        </p:spPr>
        <p:txBody>
          <a:bodyPr/>
          <a:lstStyle/>
          <a:p>
            <a:r>
              <a:rPr lang="ja-JP" altLang="en-US"/>
              <a:t>保護率</a:t>
            </a:r>
          </a:p>
        </p:txBody>
      </p:sp>
      <p:sp>
        <p:nvSpPr>
          <p:cNvPr id="71683" name="Rectangle 3"/>
          <p:cNvSpPr>
            <a:spLocks noGrp="1" noChangeArrowheads="1"/>
          </p:cNvSpPr>
          <p:nvPr>
            <p:ph type="body" idx="1"/>
          </p:nvPr>
        </p:nvSpPr>
        <p:spPr>
          <a:xfrm>
            <a:off x="457200" y="1600200"/>
            <a:ext cx="8229600" cy="4781550"/>
          </a:xfrm>
        </p:spPr>
        <p:txBody>
          <a:bodyPr/>
          <a:lstStyle/>
          <a:p>
            <a:r>
              <a:rPr lang="ja-JP" altLang="en-US"/>
              <a:t>生活保護受給者は全国で約１４８万人にのぼり、全人口の</a:t>
            </a:r>
            <a:r>
              <a:rPr lang="ja-JP" altLang="en-US">
                <a:solidFill>
                  <a:srgbClr val="FF0000"/>
                </a:solidFill>
              </a:rPr>
              <a:t>約１．２％</a:t>
            </a:r>
            <a:r>
              <a:rPr lang="ja-JP" altLang="en-US"/>
              <a:t>、９５年の０．７％から約０．５％ポイントも増加</a:t>
            </a:r>
          </a:p>
          <a:p>
            <a:r>
              <a:rPr lang="ja-JP" altLang="en-US"/>
              <a:t>保護費は</a:t>
            </a:r>
            <a:r>
              <a:rPr lang="ja-JP" altLang="en-US">
                <a:solidFill>
                  <a:srgbClr val="FF0000"/>
                </a:solidFill>
              </a:rPr>
              <a:t>約２兆５９００億円</a:t>
            </a:r>
            <a:r>
              <a:rPr lang="ja-JP" altLang="en-US"/>
              <a:t>に膨らみ、財政悪化の一因</a:t>
            </a:r>
          </a:p>
          <a:p>
            <a:r>
              <a:rPr lang="ja-JP" altLang="en-US"/>
              <a:t>生活保護世帯数１９８０年度の約７５万世帯から、１９９２年度に約５９万世帯に減少、２００４年度には約１００万世帯にまで増加</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ln>
            <a:solidFill>
              <a:schemeClr val="tx1"/>
            </a:solidFill>
          </a:ln>
        </p:spPr>
        <p:txBody>
          <a:bodyPr/>
          <a:lstStyle/>
          <a:p>
            <a:r>
              <a:rPr lang="ja-JP" altLang="en-US" b="1"/>
              <a:t>高齢者世帯の割合が増加</a:t>
            </a:r>
          </a:p>
        </p:txBody>
      </p:sp>
      <p:sp>
        <p:nvSpPr>
          <p:cNvPr id="72707" name="Rectangle 3"/>
          <p:cNvSpPr>
            <a:spLocks noGrp="1" noChangeArrowheads="1"/>
          </p:cNvSpPr>
          <p:nvPr>
            <p:ph type="body" idx="1"/>
          </p:nvPr>
        </p:nvSpPr>
        <p:spPr/>
        <p:txBody>
          <a:bodyPr/>
          <a:lstStyle/>
          <a:p>
            <a:pPr>
              <a:lnSpc>
                <a:spcPct val="90000"/>
              </a:lnSpc>
            </a:pPr>
            <a:r>
              <a:rPr lang="ja-JP" altLang="en-US" sz="2800" b="1"/>
              <a:t>高齢者世帯の割合が増加１９８０年度保護世帯の３０．２％２００４年度４６．６％、老後の生活に困っている世帯が多い</a:t>
            </a:r>
          </a:p>
          <a:p>
            <a:pPr>
              <a:lnSpc>
                <a:spcPct val="90000"/>
              </a:lnSpc>
            </a:pPr>
            <a:r>
              <a:rPr lang="ja-JP" altLang="en-US" sz="2800"/>
              <a:t>年金を受給できない人が、生活保護を申請、公的年金の受給の代わりに生活保護を受けている格好</a:t>
            </a:r>
          </a:p>
          <a:p>
            <a:pPr>
              <a:lnSpc>
                <a:spcPct val="90000"/>
              </a:lnSpc>
            </a:pPr>
            <a:r>
              <a:rPr lang="ja-JP" altLang="en-US" sz="2800"/>
              <a:t>払った保険料を受給することが出来ないとすれば、保険料を払わずに、老後、生活に困った場合には、生活保護をもらえばよいという論法が成立する。</a:t>
            </a:r>
          </a:p>
          <a:p>
            <a:pPr>
              <a:lnSpc>
                <a:spcPct val="90000"/>
              </a:lnSpc>
            </a:pPr>
            <a:r>
              <a:rPr lang="ja-JP" altLang="en-US" sz="2800"/>
              <a:t>現状ではラル・ハザードを引き起こしている状況ではない。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solidFill>
          </a:ln>
        </p:spPr>
        <p:txBody>
          <a:bodyPr/>
          <a:lstStyle/>
          <a:p>
            <a:r>
              <a:rPr kumimoji="1" lang="ja-JP" altLang="en-US" dirty="0" smtClean="0"/>
              <a:t>生活保護と自殺</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生活保護世帯数 </a:t>
            </a:r>
            <a:endParaRPr lang="en-US" altLang="ja-JP" dirty="0" smtClean="0"/>
          </a:p>
          <a:p>
            <a:r>
              <a:rPr lang="en-US" altLang="ja-JP" dirty="0" smtClean="0"/>
              <a:t>86</a:t>
            </a:r>
            <a:r>
              <a:rPr lang="ja-JP" altLang="en-US" dirty="0" smtClean="0"/>
              <a:t>年　</a:t>
            </a:r>
            <a:r>
              <a:rPr lang="en-US" altLang="ja-JP" dirty="0" smtClean="0"/>
              <a:t>74.6</a:t>
            </a:r>
            <a:r>
              <a:rPr lang="ja-JP" altLang="en-US" dirty="0" smtClean="0"/>
              <a:t>万世帯 　</a:t>
            </a:r>
            <a:r>
              <a:rPr lang="en-US" altLang="ja-JP" dirty="0" smtClean="0"/>
              <a:t>02</a:t>
            </a:r>
            <a:r>
              <a:rPr lang="ja-JP" altLang="en-US" dirty="0" smtClean="0"/>
              <a:t>年</a:t>
            </a:r>
            <a:r>
              <a:rPr lang="en-US" altLang="ja-JP" dirty="0" smtClean="0"/>
              <a:t>157</a:t>
            </a:r>
            <a:r>
              <a:rPr lang="ja-JP" altLang="en-US" dirty="0" smtClean="0"/>
              <a:t>万 </a:t>
            </a:r>
            <a:r>
              <a:rPr lang="en-US" altLang="ja-JP" dirty="0" smtClean="0"/>
              <a:t>12</a:t>
            </a:r>
            <a:r>
              <a:rPr lang="ja-JP" altLang="en-US" dirty="0" smtClean="0"/>
              <a:t>年</a:t>
            </a:r>
            <a:r>
              <a:rPr lang="en-US" altLang="ja-JP" dirty="0" smtClean="0"/>
              <a:t>212</a:t>
            </a:r>
            <a:r>
              <a:rPr lang="ja-JP" altLang="en-US" dirty="0" smtClean="0"/>
              <a:t>万 </a:t>
            </a:r>
            <a:endParaRPr lang="en-US" altLang="ja-JP" dirty="0" smtClean="0"/>
          </a:p>
          <a:p>
            <a:r>
              <a:rPr lang="ja-JP" altLang="en-US" dirty="0" smtClean="0"/>
              <a:t>→高齢化 自殺者数三万割る </a:t>
            </a:r>
            <a:endParaRPr lang="en-US" altLang="ja-JP" dirty="0" smtClean="0"/>
          </a:p>
          <a:p>
            <a:r>
              <a:rPr lang="ja-JP" altLang="en-US" dirty="0" smtClean="0"/>
              <a:t>自殺率</a:t>
            </a:r>
            <a:r>
              <a:rPr lang="en-US" altLang="ja-JP" dirty="0" smtClean="0"/>
              <a:t>60</a:t>
            </a:r>
            <a:r>
              <a:rPr lang="ja-JP" altLang="en-US" dirty="0" smtClean="0"/>
              <a:t>歳以上</a:t>
            </a:r>
            <a:r>
              <a:rPr lang="en-US" altLang="ja-JP" dirty="0" smtClean="0"/>
              <a:t>86</a:t>
            </a:r>
            <a:r>
              <a:rPr lang="ja-JP" altLang="en-US" dirty="0" smtClean="0"/>
              <a:t>年</a:t>
            </a:r>
            <a:r>
              <a:rPr lang="en-US" altLang="ja-JP" dirty="0" smtClean="0"/>
              <a:t>41.9</a:t>
            </a:r>
            <a:r>
              <a:rPr lang="ja-JP" altLang="en-US" dirty="0" smtClean="0"/>
              <a:t>　</a:t>
            </a:r>
            <a:r>
              <a:rPr lang="en-US" altLang="ja-JP" dirty="0" smtClean="0"/>
              <a:t> 02</a:t>
            </a:r>
            <a:r>
              <a:rPr lang="ja-JP" altLang="en-US" dirty="0" smtClean="0"/>
              <a:t>年</a:t>
            </a:r>
            <a:r>
              <a:rPr lang="en-US" altLang="ja-JP" dirty="0" smtClean="0"/>
              <a:t>26.9 </a:t>
            </a:r>
            <a:r>
              <a:rPr lang="ja-JP" altLang="en-US" dirty="0" smtClean="0"/>
              <a:t>　</a:t>
            </a:r>
            <a:endParaRPr lang="en-US" altLang="ja-JP" dirty="0" smtClean="0"/>
          </a:p>
          <a:p>
            <a:r>
              <a:rPr lang="ja-JP" altLang="en-US" dirty="0" smtClean="0"/>
              <a:t>　　　　　</a:t>
            </a:r>
            <a:r>
              <a:rPr lang="en-US" altLang="ja-JP" dirty="0" smtClean="0"/>
              <a:t>20</a:t>
            </a:r>
            <a:r>
              <a:rPr lang="ja-JP" altLang="en-US" dirty="0" smtClean="0"/>
              <a:t>代以上</a:t>
            </a:r>
            <a:r>
              <a:rPr lang="en-US" altLang="ja-JP" dirty="0" smtClean="0"/>
              <a:t>86</a:t>
            </a:r>
            <a:r>
              <a:rPr lang="ja-JP" altLang="en-US" dirty="0" smtClean="0"/>
              <a:t>年</a:t>
            </a:r>
            <a:r>
              <a:rPr lang="en-US" altLang="ja-JP" dirty="0" smtClean="0"/>
              <a:t>17.8 </a:t>
            </a:r>
            <a:r>
              <a:rPr lang="ja-JP" altLang="en-US" dirty="0" smtClean="0"/>
              <a:t>　</a:t>
            </a:r>
            <a:r>
              <a:rPr lang="en-US" altLang="ja-JP" dirty="0" smtClean="0"/>
              <a:t>02</a:t>
            </a:r>
            <a:r>
              <a:rPr lang="ja-JP" altLang="en-US" dirty="0" smtClean="0"/>
              <a:t>年</a:t>
            </a:r>
            <a:r>
              <a:rPr lang="en-US" altLang="ja-JP" dirty="0" smtClean="0"/>
              <a:t>22.5 </a:t>
            </a:r>
          </a:p>
          <a:p>
            <a:r>
              <a:rPr lang="en-US" altLang="ja-JP" dirty="0" smtClean="0"/>
              <a:t>10</a:t>
            </a:r>
            <a:r>
              <a:rPr lang="ja-JP" altLang="en-US" dirty="0" smtClean="0"/>
              <a:t>万人当たりの数字 高齢者は生活保護で救われている</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730" name="Group 2"/>
          <p:cNvGraphicFramePr>
            <a:graphicFrameLocks noGrp="1"/>
          </p:cNvGraphicFramePr>
          <p:nvPr>
            <p:ph idx="1"/>
          </p:nvPr>
        </p:nvGraphicFramePr>
        <p:xfrm>
          <a:off x="446088" y="333375"/>
          <a:ext cx="8229600" cy="6222557"/>
        </p:xfrm>
        <a:graphic>
          <a:graphicData uri="http://schemas.openxmlformats.org/drawingml/2006/table">
            <a:tbl>
              <a:tblPr/>
              <a:tblGrid>
                <a:gridCol w="4537075"/>
                <a:gridCol w="2181225"/>
                <a:gridCol w="1511300"/>
              </a:tblGrid>
              <a:tr h="806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2004</a:t>
                      </a: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1990</a:t>
                      </a: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高齢者世帯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４６．７％</a:t>
                      </a:r>
                    </a:p>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a:t>
                      </a: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うち</a:t>
                      </a: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9</a:t>
                      </a: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割弱が単身世帯</a:t>
                      </a: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母子家庭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８．８％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pitchFamily="34" charset="0"/>
                          <a:ea typeface="ＭＳ Ｐゴシック" pitchFamily="50" charset="-128"/>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障害者世帯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１０．３％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傷病者世帯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２４．８％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純粋に経済的困窮が原因</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と見られるその他世帯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９．４％</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dirty="0"/>
              <a:t>問題</a:t>
            </a:r>
          </a:p>
        </p:txBody>
      </p:sp>
      <p:sp>
        <p:nvSpPr>
          <p:cNvPr id="74755" name="Rectangle 3"/>
          <p:cNvSpPr>
            <a:spLocks noGrp="1" noChangeArrowheads="1"/>
          </p:cNvSpPr>
          <p:nvPr>
            <p:ph type="body" idx="1"/>
          </p:nvPr>
        </p:nvSpPr>
        <p:spPr>
          <a:xfrm>
            <a:off x="457200" y="1916832"/>
            <a:ext cx="8229600" cy="2808312"/>
          </a:xfrm>
        </p:spPr>
        <p:txBody>
          <a:bodyPr/>
          <a:lstStyle/>
          <a:p>
            <a:r>
              <a:rPr lang="ja-JP" altLang="en-US" dirty="0"/>
              <a:t>「３０歳代夫婦、中学生と小学生の子供２人の４人世帯、月収３０万円、東京都で家賃７万円の賃貸住宅に居住」</a:t>
            </a:r>
          </a:p>
          <a:p>
            <a:r>
              <a:rPr lang="ja-JP" altLang="en-US" dirty="0"/>
              <a:t>この家族は生活保護の支給を受ける基準を満たしているでしょうか？</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4638"/>
            <a:ext cx="8229600" cy="633412"/>
          </a:xfrm>
          <a:solidFill>
            <a:schemeClr val="accent5">
              <a:lumMod val="20000"/>
              <a:lumOff val="80000"/>
            </a:schemeClr>
          </a:solidFill>
          <a:ln>
            <a:solidFill>
              <a:schemeClr val="tx1"/>
            </a:solidFill>
          </a:ln>
        </p:spPr>
        <p:txBody>
          <a:bodyPr>
            <a:normAutofit fontScale="90000"/>
          </a:bodyPr>
          <a:lstStyle/>
          <a:p>
            <a:r>
              <a:rPr lang="ja-JP" altLang="en-US" sz="4000" dirty="0"/>
              <a:t>回答</a:t>
            </a:r>
          </a:p>
        </p:txBody>
      </p:sp>
      <p:sp>
        <p:nvSpPr>
          <p:cNvPr id="75779" name="Rectangle 3"/>
          <p:cNvSpPr>
            <a:spLocks noGrp="1" noChangeArrowheads="1"/>
          </p:cNvSpPr>
          <p:nvPr>
            <p:ph type="body" idx="1"/>
          </p:nvPr>
        </p:nvSpPr>
        <p:spPr>
          <a:xfrm>
            <a:off x="0" y="1125538"/>
            <a:ext cx="9144000" cy="5399087"/>
          </a:xfrm>
        </p:spPr>
        <p:txBody>
          <a:bodyPr/>
          <a:lstStyle/>
          <a:p>
            <a:pPr>
              <a:lnSpc>
                <a:spcPct val="90000"/>
              </a:lnSpc>
            </a:pPr>
            <a:r>
              <a:rPr lang="ja-JP" altLang="en-US" sz="2400"/>
              <a:t>この家族の生活保護基準を試算すると、約２９万円。一方、月収３０万円からは、社会保険料や所得税を含めた必要経費および基礎控除を差し引くことができるので、基準となる収入は約２３万円程度になる。従って、６万円程度の支給を受ける資格がある。</a:t>
            </a:r>
          </a:p>
          <a:p>
            <a:pPr>
              <a:lnSpc>
                <a:spcPct val="90000"/>
              </a:lnSpc>
            </a:pPr>
            <a:r>
              <a:rPr lang="ja-JP" altLang="en-US" sz="2400"/>
              <a:t>国税庁民間給与実態調査、給与所得者のおよそ３人に１人が年収３００万円以下、</a:t>
            </a:r>
            <a:r>
              <a:rPr lang="ja-JP" altLang="en-US" sz="2400">
                <a:solidFill>
                  <a:srgbClr val="FF0000"/>
                </a:solidFill>
              </a:rPr>
              <a:t>年収４００万円以下に限れば２人に１人がその収入階層に該当</a:t>
            </a:r>
          </a:p>
          <a:p>
            <a:pPr>
              <a:lnSpc>
                <a:spcPct val="90000"/>
              </a:lnSpc>
            </a:pPr>
            <a:r>
              <a:rPr lang="ja-JP" altLang="en-US" sz="2400"/>
              <a:t>現在の生活保護制度が保証する「最低限」の生活水準は、生活保護を受給していない一般の低所得世帯の生活水準と比較して、明らかに高すぎるにもかかわらず、実際に生活保護の支給を受けている世帯が、せいぜい１００万世帯に留まっているのは、収入面の基準以上に、一般の低所得世帯にとっても</a:t>
            </a:r>
            <a:r>
              <a:rPr lang="ja-JP" altLang="en-US" sz="2400">
                <a:solidFill>
                  <a:srgbClr val="FF0000"/>
                </a:solidFill>
              </a:rPr>
              <a:t>保有資産の制限（現金預金は月収の半分程度まで）</a:t>
            </a:r>
            <a:r>
              <a:rPr lang="ja-JP" altLang="en-US" sz="2400"/>
              <a:t>が受け入れ難いため。</a:t>
            </a:r>
          </a:p>
          <a:p>
            <a:pPr>
              <a:lnSpc>
                <a:spcPct val="90000"/>
              </a:lnSpc>
            </a:pPr>
            <a:r>
              <a:rPr lang="ja-JP" altLang="en-US" sz="2400"/>
              <a:t>不動産については、居住用でかつ一定価値以下であれば（</a:t>
            </a:r>
            <a:r>
              <a:rPr lang="ja-JP" altLang="en-US" sz="2400">
                <a:solidFill>
                  <a:srgbClr val="FF0000"/>
                </a:solidFill>
              </a:rPr>
              <a:t>概ね２、３００万円以下</a:t>
            </a:r>
            <a:r>
              <a:rPr lang="ja-JP" altLang="en-US" sz="2400"/>
              <a:t>）、保有が認められる</a:t>
            </a:r>
          </a:p>
          <a:p>
            <a:pPr>
              <a:lnSpc>
                <a:spcPct val="90000"/>
              </a:lnSpc>
            </a:pPr>
            <a:endParaRPr lang="en-US" altLang="ja-JP" sz="24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802" name="Group 2"/>
          <p:cNvGraphicFramePr>
            <a:graphicFrameLocks noGrp="1"/>
          </p:cNvGraphicFramePr>
          <p:nvPr>
            <p:ph idx="1"/>
          </p:nvPr>
        </p:nvGraphicFramePr>
        <p:xfrm>
          <a:off x="457200" y="1484313"/>
          <a:ext cx="8229600" cy="4276727"/>
        </p:xfrm>
        <a:graphic>
          <a:graphicData uri="http://schemas.openxmlformats.org/drawingml/2006/table">
            <a:tbl>
              <a:tblPr/>
              <a:tblGrid>
                <a:gridCol w="2386013"/>
                <a:gridCol w="2305050"/>
                <a:gridCol w="3538537"/>
              </a:tblGrid>
              <a:tr h="1081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生活扶助基準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１５６、６９０円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年齢に応じた基準額の家族合計</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４人世帯加算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５７、３８０円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6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教育扶助基準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６、２８０円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この他に必要な教材費、給食費、通学費</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1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住宅扶助基準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６９、８００円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東京都特別基準</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8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　合計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pitchFamily="34" charset="0"/>
                          <a:ea typeface="ＭＳ Ｐゴシック" pitchFamily="50" charset="-128"/>
                        </a:rPr>
                        <a:t>２９０、１５０円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dirty="0"/>
              <a:t>生活扶助基準</a:t>
            </a:r>
          </a:p>
        </p:txBody>
      </p:sp>
      <p:sp>
        <p:nvSpPr>
          <p:cNvPr id="77827" name="Rectangle 3"/>
          <p:cNvSpPr>
            <a:spLocks noGrp="1" noChangeArrowheads="1"/>
          </p:cNvSpPr>
          <p:nvPr>
            <p:ph type="body" idx="1"/>
          </p:nvPr>
        </p:nvSpPr>
        <p:spPr>
          <a:xfrm>
            <a:off x="179388" y="1600200"/>
            <a:ext cx="8785225" cy="4525963"/>
          </a:xfrm>
        </p:spPr>
        <p:txBody>
          <a:bodyPr/>
          <a:lstStyle/>
          <a:p>
            <a:pPr>
              <a:buFontTx/>
              <a:buNone/>
            </a:pPr>
            <a:r>
              <a:rPr lang="ja-JP" altLang="en-US"/>
              <a:t>算定基準の変遷</a:t>
            </a:r>
          </a:p>
          <a:p>
            <a:pPr>
              <a:buFontTx/>
              <a:buNone/>
            </a:pPr>
            <a:endParaRPr lang="ja-JP" altLang="en-US"/>
          </a:p>
          <a:p>
            <a:pPr>
              <a:buFontTx/>
              <a:buNone/>
            </a:pPr>
            <a:r>
              <a:rPr lang="ja-JP" altLang="en-US"/>
              <a:t>（１）標準生計費方式（昭和２１年～２２年）</a:t>
            </a:r>
          </a:p>
          <a:p>
            <a:pPr>
              <a:buFontTx/>
              <a:buNone/>
            </a:pPr>
            <a:r>
              <a:rPr lang="ja-JP" altLang="en-US"/>
              <a:t>（２）マーケットバスケット方式（昭和２３年～３５年）</a:t>
            </a:r>
          </a:p>
          <a:p>
            <a:pPr>
              <a:buFontTx/>
              <a:buNone/>
            </a:pPr>
            <a:r>
              <a:rPr lang="ja-JP" altLang="en-US"/>
              <a:t>（３）エンゲル方式（昭和３６年～３９年）</a:t>
            </a:r>
          </a:p>
          <a:p>
            <a:pPr>
              <a:buFontTx/>
              <a:buNone/>
            </a:pPr>
            <a:r>
              <a:rPr lang="ja-JP" altLang="en-US"/>
              <a:t>（４）格差縮小方式（昭和４０年～５８年）</a:t>
            </a:r>
          </a:p>
          <a:p>
            <a:pPr>
              <a:buFontTx/>
              <a:buNone/>
            </a:pPr>
            <a:r>
              <a:rPr lang="ja-JP" altLang="en-US"/>
              <a:t>（５）水準均衡方式（昭和５９年～現在）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dirty="0"/>
              <a:t>「負の所得税」</a:t>
            </a:r>
          </a:p>
        </p:txBody>
      </p:sp>
      <p:sp>
        <p:nvSpPr>
          <p:cNvPr id="78851" name="Rectangle 3"/>
          <p:cNvSpPr>
            <a:spLocks noGrp="1" noChangeArrowheads="1"/>
          </p:cNvSpPr>
          <p:nvPr>
            <p:ph type="body" idx="1"/>
          </p:nvPr>
        </p:nvSpPr>
        <p:spPr>
          <a:xfrm>
            <a:off x="457200" y="1600200"/>
            <a:ext cx="8435975" cy="4525963"/>
          </a:xfrm>
        </p:spPr>
        <p:txBody>
          <a:bodyPr/>
          <a:lstStyle/>
          <a:p>
            <a:pPr>
              <a:lnSpc>
                <a:spcPct val="80000"/>
              </a:lnSpc>
            </a:pPr>
            <a:r>
              <a:rPr lang="ja-JP" altLang="en-US" sz="2800"/>
              <a:t>保護の基準となる取得水準と世帯所得の差に「一定率」を乗じた金額を支給する制度</a:t>
            </a:r>
          </a:p>
          <a:p>
            <a:pPr>
              <a:lnSpc>
                <a:spcPct val="80000"/>
              </a:lnSpc>
            </a:pPr>
            <a:r>
              <a:rPr lang="ja-JP" altLang="en-US" sz="2800"/>
              <a:t>高過ぎる支給額の調整を行い、支給額の算定を「負の所得税」型に変えて行く事により「働かない方が得」という現制度の欠点を再チャレンジ型に変えることができると考えられる。</a:t>
            </a:r>
          </a:p>
          <a:p>
            <a:pPr>
              <a:lnSpc>
                <a:spcPct val="80000"/>
              </a:lnSpc>
            </a:pPr>
            <a:r>
              <a:rPr lang="ja-JP" altLang="en-US" sz="2800"/>
              <a:t>ミルトン・フリードマンがかつて提案 </a:t>
            </a:r>
          </a:p>
          <a:p>
            <a:pPr>
              <a:lnSpc>
                <a:spcPct val="80000"/>
              </a:lnSpc>
            </a:pPr>
            <a:r>
              <a:rPr lang="ja-JP" altLang="en-US" sz="2800"/>
              <a:t>「働けるのに、働かないで、生活保護を貰う」とか「処分できる資産があるのに、これを処分せずに、生活保護で食べている」といった、モラル・ハザード的な事態を避けるような制度設計が必要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ln>
            <a:solidFill>
              <a:schemeClr val="tx1"/>
            </a:solidFill>
          </a:ln>
        </p:spPr>
        <p:txBody>
          <a:bodyPr/>
          <a:lstStyle/>
          <a:p>
            <a:r>
              <a:rPr lang="ja-JP" altLang="en-US"/>
              <a:t>公的年金制度</a:t>
            </a:r>
          </a:p>
        </p:txBody>
      </p:sp>
      <p:sp>
        <p:nvSpPr>
          <p:cNvPr id="79875" name="Rectangle 3"/>
          <p:cNvSpPr>
            <a:spLocks noGrp="1" noChangeArrowheads="1"/>
          </p:cNvSpPr>
          <p:nvPr>
            <p:ph type="body" idx="1"/>
          </p:nvPr>
        </p:nvSpPr>
        <p:spPr/>
        <p:txBody>
          <a:bodyPr/>
          <a:lstStyle/>
          <a:p>
            <a:pPr>
              <a:lnSpc>
                <a:spcPct val="80000"/>
              </a:lnSpc>
            </a:pPr>
            <a:r>
              <a:rPr lang="ja-JP" altLang="en-US" sz="2800"/>
              <a:t>現在の公的年金制度は、負担と給付の関係が不透明で「ごまかされているような感じがする」信頼しにくいものになっている</a:t>
            </a:r>
          </a:p>
          <a:p>
            <a:pPr>
              <a:lnSpc>
                <a:spcPct val="80000"/>
              </a:lnSpc>
            </a:pPr>
            <a:r>
              <a:rPr lang="ja-JP" altLang="en-US" sz="2800"/>
              <a:t>世代間の損得があまりに違っていて、公平感がない。</a:t>
            </a:r>
          </a:p>
          <a:p>
            <a:pPr>
              <a:lnSpc>
                <a:spcPct val="80000"/>
              </a:lnSpc>
            </a:pPr>
            <a:r>
              <a:rPr lang="ja-JP" altLang="en-US" sz="2800"/>
              <a:t>そもそも年金は、長生きの保険と老齢時への強制貯蓄で機能は十分であり、</a:t>
            </a:r>
            <a:r>
              <a:rPr lang="ja-JP" altLang="en-US" sz="2800">
                <a:solidFill>
                  <a:srgbClr val="FF0000"/>
                </a:solidFill>
              </a:rPr>
              <a:t>年金制度が、所得の再分配を担う必要はない</a:t>
            </a:r>
            <a:r>
              <a:rPr lang="ja-JP" altLang="en-US" sz="2800"/>
              <a:t> </a:t>
            </a:r>
          </a:p>
          <a:p>
            <a:pPr>
              <a:lnSpc>
                <a:spcPct val="80000"/>
              </a:lnSpc>
            </a:pPr>
            <a:r>
              <a:rPr lang="ja-JP" altLang="en-US" sz="2800"/>
              <a:t>雇用保険は、逆選択が働く不完全な保険であり、公的保険としては、無い方がいい。生活保護的な負の所得税でカバーすればいい。入りたい人が入る民間の雇用保険は存在してもいい（保険として成立するかどうか見物</a:t>
            </a:r>
            <a:r>
              <a:rPr lang="en-US" altLang="ja-JP" sz="280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ln w="38100">
            <a:solidFill>
              <a:schemeClr val="tx1">
                <a:lumMod val="95000"/>
                <a:lumOff val="5000"/>
              </a:schemeClr>
            </a:solidFill>
          </a:ln>
        </p:spPr>
        <p:txBody>
          <a:bodyPr/>
          <a:lstStyle/>
          <a:p>
            <a:r>
              <a:rPr lang="ja-JP" altLang="en-US" dirty="0" smtClean="0"/>
              <a:t>生活保護制度の見直し案</a:t>
            </a:r>
            <a:endParaRPr lang="ja-JP" altLang="ja-JP" dirty="0"/>
          </a:p>
        </p:txBody>
      </p:sp>
      <p:sp>
        <p:nvSpPr>
          <p:cNvPr id="80899" name="Rectangle 3"/>
          <p:cNvSpPr>
            <a:spLocks noGrp="1" noChangeArrowheads="1"/>
          </p:cNvSpPr>
          <p:nvPr>
            <p:ph type="body" idx="1"/>
          </p:nvPr>
        </p:nvSpPr>
        <p:spPr/>
        <p:txBody>
          <a:bodyPr/>
          <a:lstStyle/>
          <a:p>
            <a:r>
              <a:rPr lang="ja-JP" altLang="en-US" dirty="0"/>
              <a:t>全国知事会と全国市長会「新たなセーフティネット検討会」、生活保護制度の見直し案を発表</a:t>
            </a:r>
          </a:p>
          <a:p>
            <a:r>
              <a:rPr lang="ja-JP" altLang="en-US" dirty="0">
                <a:solidFill>
                  <a:srgbClr val="FF0000"/>
                </a:solidFill>
              </a:rPr>
              <a:t>資産を持つ高齢者に資産活用を提案。住んでいる家屋のリバースモーゲージ</a:t>
            </a:r>
          </a:p>
          <a:p>
            <a:r>
              <a:rPr lang="ja-JP" altLang="en-US" dirty="0"/>
              <a:t>今回の提案書も「保護する制度」から「再チャレンジする人に手を差し伸べる制度へ」という副題</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accent5">
              <a:lumMod val="20000"/>
              <a:lumOff val="80000"/>
            </a:schemeClr>
          </a:solidFill>
        </p:spPr>
        <p:txBody>
          <a:bodyPr/>
          <a:lstStyle/>
          <a:p>
            <a:r>
              <a:rPr kumimoji="1" lang="ja-JP" altLang="en-US" dirty="0" smtClean="0"/>
              <a:t>健康と収入と学歴</a:t>
            </a:r>
            <a:endParaRPr kumimoji="1" lang="ja-JP" altLang="en-US" dirty="0"/>
          </a:p>
        </p:txBody>
      </p:sp>
      <p:sp>
        <p:nvSpPr>
          <p:cNvPr id="3" name="コンテンツ プレースホルダ 2"/>
          <p:cNvSpPr>
            <a:spLocks noGrp="1"/>
          </p:cNvSpPr>
          <p:nvPr>
            <p:ph idx="1"/>
          </p:nvPr>
        </p:nvSpPr>
        <p:spPr>
          <a:xfrm>
            <a:off x="457200" y="1484784"/>
            <a:ext cx="8229600" cy="5069160"/>
          </a:xfrm>
        </p:spPr>
        <p:txBody>
          <a:bodyPr>
            <a:normAutofit fontScale="70000" lnSpcReduction="20000"/>
          </a:bodyPr>
          <a:lstStyle/>
          <a:p>
            <a:r>
              <a:rPr lang="en-US" altLang="ja-JP" dirty="0" smtClean="0"/>
              <a:t>2010</a:t>
            </a:r>
            <a:r>
              <a:rPr lang="ja-JP" altLang="ja-JP" dirty="0" smtClean="0"/>
              <a:t>年度の国民健康栄養調査によると、世帯収入</a:t>
            </a:r>
            <a:r>
              <a:rPr lang="en-US" altLang="ja-JP" dirty="0" smtClean="0"/>
              <a:t>600</a:t>
            </a:r>
            <a:r>
              <a:rPr lang="ja-JP" altLang="ja-JP" dirty="0" smtClean="0"/>
              <a:t>万円以上の人は</a:t>
            </a:r>
            <a:r>
              <a:rPr lang="en-US" altLang="ja-JP" dirty="0" smtClean="0"/>
              <a:t>21</a:t>
            </a:r>
            <a:r>
              <a:rPr lang="ja-JP" altLang="ja-JP" dirty="0" smtClean="0"/>
              <a:t>％いる。しかし、今回の調査対象の糖尿病患者で世帯年収が</a:t>
            </a:r>
            <a:r>
              <a:rPr lang="en-US" altLang="ja-JP" dirty="0" smtClean="0"/>
              <a:t>600</a:t>
            </a:r>
            <a:r>
              <a:rPr lang="ja-JP" altLang="ja-JP" dirty="0" smtClean="0"/>
              <a:t>万円以上の人は</a:t>
            </a:r>
            <a:r>
              <a:rPr lang="en-US" altLang="ja-JP" dirty="0" smtClean="0"/>
              <a:t>10.6</a:t>
            </a:r>
            <a:r>
              <a:rPr lang="ja-JP" altLang="ja-JP" dirty="0" smtClean="0"/>
              <a:t>％しかおらず、相対的に収入も低いのだ。 生活習慣の聞き取り調査でも、「糖尿病患者は朝食を食べていなかったり、夕食を</a:t>
            </a:r>
            <a:r>
              <a:rPr lang="en-US" altLang="ja-JP" dirty="0" smtClean="0"/>
              <a:t>22</a:t>
            </a:r>
            <a:r>
              <a:rPr lang="ja-JP" altLang="ja-JP" dirty="0" smtClean="0"/>
              <a:t>時以降など不規則な食事をしている人が多いという。</a:t>
            </a:r>
          </a:p>
          <a:p>
            <a:r>
              <a:rPr lang="ja-JP" altLang="ja-JP" dirty="0" smtClean="0"/>
              <a:t>つまり、低学歴なために、長時間労働を強いられる不安定雇用につかざるをえず、収入も多くは望めない。それは食生活にも影響する。そして、生活習慣の乱れが肥満を誘発させ、糖尿病の発症につながっていると考えられる。民医連の調査からは、糖尿病患者の抱えるこうした社会的背景が浮かび上がってくる。こうした</a:t>
            </a:r>
            <a:r>
              <a:rPr lang="en-US" altLang="ja-JP" dirty="0" smtClean="0"/>
              <a:t>20</a:t>
            </a:r>
            <a:r>
              <a:rPr lang="ja-JP" altLang="ja-JP" dirty="0" smtClean="0"/>
              <a:t>～</a:t>
            </a:r>
            <a:r>
              <a:rPr lang="en-US" altLang="ja-JP" dirty="0" smtClean="0"/>
              <a:t>40</a:t>
            </a:r>
            <a:r>
              <a:rPr lang="ja-JP" altLang="ja-JP" dirty="0" smtClean="0"/>
              <a:t>歳の</a:t>
            </a:r>
            <a:r>
              <a:rPr lang="en-US" altLang="ja-JP" dirty="0" smtClean="0"/>
              <a:t>2</a:t>
            </a:r>
            <a:r>
              <a:rPr lang="ja-JP" altLang="ja-JP" dirty="0" smtClean="0"/>
              <a:t>型糖尿病患者が抱える社会的背景が分かると、「自己責任」の一言で片づけることはできないだろう。病気の発症や進行が本人の生活習慣にあるにしても、それを見直すためには、遠因となっている低学歴や低収入などを考慮した対策を講じる必要がある。 人は、生まれてくる環境を選ぶことはできない。それなのに、今の日本は親の職業や年収、生まれた場所など、本人の資質に関係のないことで人生が左右されることがあまりにも多いと思う。</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8964488" cy="6597352"/>
          </a:xfrm>
        </p:spPr>
        <p:txBody>
          <a:bodyPr>
            <a:normAutofit fontScale="85000" lnSpcReduction="20000"/>
          </a:bodyPr>
          <a:lstStyle/>
          <a:p>
            <a:r>
              <a:rPr lang="ja-JP" altLang="ja-JP" dirty="0" smtClean="0"/>
              <a:t>ＯＥＣＤの「図表でみる教育</a:t>
            </a:r>
            <a:r>
              <a:rPr lang="en-US" altLang="ja-JP" dirty="0" smtClean="0"/>
              <a:t>2012</a:t>
            </a:r>
            <a:r>
              <a:rPr lang="ja-JP" altLang="ja-JP" dirty="0" smtClean="0"/>
              <a:t>」によれば、大学や大学院の進学にかかる費用のうち、家庭からの支出はＯＥＣＤ加盟国平均が</a:t>
            </a:r>
            <a:r>
              <a:rPr lang="en-US" altLang="ja-JP" dirty="0" smtClean="0"/>
              <a:t>30</a:t>
            </a:r>
            <a:r>
              <a:rPr lang="ja-JP" altLang="ja-JP" dirty="0" smtClean="0"/>
              <a:t>％なのに対して、日本は</a:t>
            </a:r>
            <a:r>
              <a:rPr lang="en-US" altLang="ja-JP" dirty="0" smtClean="0"/>
              <a:t>64.7</a:t>
            </a:r>
            <a:r>
              <a:rPr lang="ja-JP" altLang="ja-JP" dirty="0" smtClean="0"/>
              <a:t>％とワースト</a:t>
            </a:r>
            <a:r>
              <a:rPr lang="en-US" altLang="ja-JP" dirty="0" smtClean="0"/>
              <a:t>4</a:t>
            </a:r>
            <a:r>
              <a:rPr lang="ja-JP" altLang="ja-JP" dirty="0" smtClean="0"/>
              <a:t>位。小学校から大学までの全教育段階で見てみると、家庭からの支出はＯＥＣＤ加盟国平均が</a:t>
            </a:r>
            <a:r>
              <a:rPr lang="en-US" altLang="ja-JP" dirty="0" smtClean="0"/>
              <a:t>16</a:t>
            </a:r>
            <a:r>
              <a:rPr lang="ja-JP" altLang="ja-JP" dirty="0" smtClean="0"/>
              <a:t>％なのに、日本は</a:t>
            </a:r>
            <a:r>
              <a:rPr lang="en-US" altLang="ja-JP" dirty="0" smtClean="0"/>
              <a:t>31.9</a:t>
            </a:r>
            <a:r>
              <a:rPr lang="ja-JP" altLang="ja-JP" dirty="0" smtClean="0"/>
              <a:t>％とワースト</a:t>
            </a:r>
            <a:r>
              <a:rPr lang="en-US" altLang="ja-JP" dirty="0" smtClean="0"/>
              <a:t>3</a:t>
            </a:r>
            <a:r>
              <a:rPr lang="ja-JP" altLang="ja-JP" dirty="0" smtClean="0"/>
              <a:t>位だ。つまり、</a:t>
            </a:r>
            <a:r>
              <a:rPr lang="ja-JP" altLang="ja-JP" dirty="0" smtClean="0">
                <a:solidFill>
                  <a:srgbClr val="FF0000"/>
                </a:solidFill>
              </a:rPr>
              <a:t>日本は教育へ公的支出が少なく、お金のあるなしで受けられる教育に差がついている国</a:t>
            </a:r>
          </a:p>
          <a:p>
            <a:r>
              <a:rPr lang="ja-JP" altLang="ja-JP" dirty="0" smtClean="0"/>
              <a:t>糖尿病患者の遠因に低学歴や不安定雇用の可能性が指摘されている今、国に求められているのは、親の年収や生まれた環境に関係なく、誰もが平等に教育を受けられるスタートラインの整備ではないか。そして、糖尿病を誘発するような長時間労働を強いる企業を取り締まるなど、労働法制の見直しも必要。また健康保険の保険料など医療費の負担に関して、「自己管理を怠らなかった健康な人にインセンティブをつけるべき」という考えは、一面では合理的だ。しかし、暴飲暴食しても糖尿病にならない人もいれば、ふだんカロリーに気を使っているのに突然、糖尿病を発症する人もいる。</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p:spPr>
        <p:txBody>
          <a:bodyPr/>
          <a:lstStyle/>
          <a:p>
            <a:pPr algn="l"/>
            <a:r>
              <a:rPr lang="ja-JP" altLang="en-US" dirty="0" smtClean="0"/>
              <a:t>国の</a:t>
            </a:r>
            <a:r>
              <a:rPr kumimoji="1" lang="ja-JP" altLang="en-US" dirty="0" smtClean="0"/>
              <a:t>借金</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92500" lnSpcReduction="20000"/>
          </a:bodyPr>
          <a:lstStyle/>
          <a:p>
            <a:r>
              <a:rPr lang="ja-JP" altLang="ja-JP" dirty="0" smtClean="0"/>
              <a:t>病気になるかならないかは、運しだいという面もある。病気の原因を明確に線引きすることなどできない。それなのに、営利目的の民間保険のようにリスクに応じた負担をさせようというのでは、病気がちな人は救われなくなる。 持ち家の人は、万一の火事に備えて火災保険に加入するが、「保険料を払っているのに火事にならなくて損した」などと思う人はいないだろう。火事にあって保険金をもらったとしても、大切な家や思い出のつまったものを失ったことの辛さは計り知れない。 健康保険もそれと同じだ。たとえ、保険料を払うだけで、自分は医療費を使わなかったとしても、病気やケガをして痛い思いをしたり、辛い思いをするより、健康でいられるほうが何倍も幸せなことではないか。 健康保険は、不幸にして病を得た人をみんなで助け合うために作られた制度だ。その意味を、今一度、理解する必要がある</a:t>
            </a:r>
            <a:endParaRPr kumimoji="1" lang="ja-JP"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t>女性たちの叫び</a:t>
            </a:r>
            <a:br>
              <a:rPr lang="ja-JP" altLang="en-US" b="1" dirty="0" smtClean="0"/>
            </a:br>
            <a:r>
              <a:rPr lang="ja-JP" altLang="en-US" b="1" dirty="0" smtClean="0"/>
              <a:t>～</a:t>
            </a:r>
            <a:r>
              <a:rPr lang="en-US" altLang="ja-JP" b="1" dirty="0" smtClean="0"/>
              <a:t>"</a:t>
            </a:r>
            <a:r>
              <a:rPr lang="ja-JP" altLang="en-US" b="1" dirty="0" smtClean="0"/>
              <a:t>新たな貧困</a:t>
            </a:r>
            <a:r>
              <a:rPr lang="en-US" altLang="ja-JP" b="1" dirty="0" smtClean="0"/>
              <a:t>"</a:t>
            </a:r>
            <a:r>
              <a:rPr lang="ja-JP" altLang="en-US" b="1" dirty="0" smtClean="0"/>
              <a:t>の衝撃～（仮）</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en-US" dirty="0" smtClean="0"/>
              <a:t>１０代２０代の女性の間で深刻化する貧困の実態を描いた今年１月のクローズアップ現代「あしたが見えない」。放送後、番組サイトが異例のページビューを記録した。通常８千程度のページビューが、６０万を超えたのである。そして、寄せられたのは「他人事では決してない」という切実な声だった。いま、若い女性たちの間で何が広がっているのか。取材を進め見えてきたのは、親の世代の貧困が、子の世代へと引き継がれ、特に若い女性たちに重くのしかかるという“現実”だった。番組では、厳しい生活にあえぐ若い女性たちの知られざる実態のルポを通して、“新たな貧困”を見つめていく。 </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国債残高</a:t>
            </a:r>
            <a:endParaRPr kumimoji="1" lang="ja-JP" altLang="en-US" dirty="0"/>
          </a:p>
        </p:txBody>
      </p:sp>
      <p:sp>
        <p:nvSpPr>
          <p:cNvPr id="3" name="コンテンツ プレースホルダ 2"/>
          <p:cNvSpPr>
            <a:spLocks noGrp="1"/>
          </p:cNvSpPr>
          <p:nvPr>
            <p:ph idx="1"/>
          </p:nvPr>
        </p:nvSpPr>
        <p:spPr>
          <a:xfrm>
            <a:off x="251520" y="1556792"/>
            <a:ext cx="8686800" cy="4525963"/>
          </a:xfrm>
        </p:spPr>
        <p:txBody>
          <a:bodyPr>
            <a:normAutofit/>
          </a:bodyPr>
          <a:lstStyle/>
          <a:p>
            <a:r>
              <a:rPr kumimoji="1" lang="ja-JP" altLang="en-US" dirty="0" smtClean="0"/>
              <a:t>１０００兆円　対ＧＤＰ比率２００％（ＥＵの健全化比率は６０％）</a:t>
            </a:r>
            <a:endParaRPr kumimoji="1" lang="en-US" altLang="ja-JP" dirty="0" smtClean="0"/>
          </a:p>
          <a:p>
            <a:r>
              <a:rPr lang="ja-JP" altLang="en-US" dirty="0" smtClean="0"/>
              <a:t>資産も保有しているが。年金基金のように使途が決まっているものが多く、借金返済につかえない</a:t>
            </a:r>
            <a:endParaRPr lang="en-US" altLang="ja-JP" dirty="0" smtClean="0"/>
          </a:p>
          <a:p>
            <a:r>
              <a:rPr kumimoji="1" lang="ja-JP" altLang="en-US" dirty="0" smtClean="0"/>
              <a:t>外国人が保有しているギリシャと違い、日本人がほとんど保有。でも株と同じく外国人も日本人も本質は同じ</a:t>
            </a:r>
            <a:endParaRPr kumimoji="1" lang="en-US" altLang="ja-JP" dirty="0" smtClean="0"/>
          </a:p>
          <a:p>
            <a:pPr>
              <a:buNone/>
            </a:pP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社会保障関連費が１０年で１２兆円増加</a:t>
            </a:r>
            <a:endParaRPr lang="en-US" altLang="ja-JP" dirty="0" smtClean="0"/>
          </a:p>
          <a:p>
            <a:r>
              <a:rPr lang="ja-JP" altLang="en-US" dirty="0" smtClean="0"/>
              <a:t>年金・医療・介護総額１００兆円の６割は労使折半の保険料だが４０兆円不足　</a:t>
            </a:r>
            <a:endParaRPr lang="en-US" altLang="ja-JP" dirty="0" smtClean="0"/>
          </a:p>
          <a:p>
            <a:r>
              <a:rPr lang="ja-JP" altLang="en-US" dirty="0" smtClean="0"/>
              <a:t>国３０兆地方１０兆工費が投入、</a:t>
            </a:r>
            <a:endParaRPr lang="en-US" altLang="ja-JP" dirty="0" smtClean="0"/>
          </a:p>
          <a:p>
            <a:r>
              <a:rPr lang="ja-JP" altLang="en-US" dirty="0" smtClean="0"/>
              <a:t>赤字国債でファイナンス</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p:spPr>
        <p:txBody>
          <a:bodyPr/>
          <a:lstStyle/>
          <a:p>
            <a:pPr algn="l"/>
            <a:r>
              <a:rPr kumimoji="1" lang="ja-JP" altLang="en-US" dirty="0" smtClean="0"/>
              <a:t>医療と福祉</a:t>
            </a:r>
            <a:endParaRPr kumimoji="1" lang="ja-JP" altLang="en-US" dirty="0"/>
          </a:p>
        </p:txBody>
      </p:sp>
      <p:sp>
        <p:nvSpPr>
          <p:cNvPr id="5" name="サブタイトル 4"/>
          <p:cNvSpPr>
            <a:spLocks noGrp="1"/>
          </p:cNvSpPr>
          <p:nvPr>
            <p:ph type="subTitle" idx="1"/>
          </p:nvPr>
        </p:nvSpPr>
        <p:spPr>
          <a:xfrm>
            <a:off x="611560" y="4174232"/>
            <a:ext cx="8280920" cy="1054968"/>
          </a:xfrm>
        </p:spPr>
        <p:txBody>
          <a:bodyPr>
            <a:normAutofit fontScale="85000" lnSpcReduction="20000"/>
          </a:bodyPr>
          <a:lstStyle/>
          <a:p>
            <a:pPr algn="l"/>
            <a:r>
              <a:rPr kumimoji="1" lang="ja-JP" altLang="en-US" sz="4000" dirty="0" smtClean="0">
                <a:solidFill>
                  <a:schemeClr val="tx1">
                    <a:lumMod val="95000"/>
                    <a:lumOff val="5000"/>
                  </a:schemeClr>
                </a:solidFill>
              </a:rPr>
              <a:t>生活の質を向上させる点で同一目的</a:t>
            </a:r>
            <a:endParaRPr kumimoji="1" lang="en-US" altLang="ja-JP" sz="4000" dirty="0" smtClean="0">
              <a:solidFill>
                <a:schemeClr val="tx1">
                  <a:lumMod val="95000"/>
                  <a:lumOff val="5000"/>
                </a:schemeClr>
              </a:solidFill>
            </a:endParaRPr>
          </a:p>
          <a:p>
            <a:pPr algn="l"/>
            <a:r>
              <a:rPr lang="ja-JP" altLang="en-US" sz="4000" dirty="0" smtClean="0">
                <a:solidFill>
                  <a:schemeClr val="tx1">
                    <a:lumMod val="95000"/>
                    <a:lumOff val="5000"/>
                  </a:schemeClr>
                </a:solidFill>
              </a:rPr>
              <a:t>宗教も同じかもしれない</a:t>
            </a:r>
            <a:endParaRPr kumimoji="1" lang="ja-JP" altLang="en-US" sz="40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4901</Words>
  <Application>Microsoft Office PowerPoint</Application>
  <PresentationFormat>画面に合わせる (4:3)</PresentationFormat>
  <Paragraphs>327</Paragraphs>
  <Slides>61</Slides>
  <Notes>61</Notes>
  <HiddenSlides>0</HiddenSlides>
  <MMClips>0</MMClips>
  <ScaleCrop>false</ScaleCrop>
  <HeadingPairs>
    <vt:vector size="4" baseType="variant">
      <vt:variant>
        <vt:lpstr>テーマ</vt:lpstr>
      </vt:variant>
      <vt:variant>
        <vt:i4>1</vt:i4>
      </vt:variant>
      <vt:variant>
        <vt:lpstr>スライド タイトル</vt:lpstr>
      </vt:variant>
      <vt:variant>
        <vt:i4>61</vt:i4>
      </vt:variant>
    </vt:vector>
  </HeadingPairs>
  <TitlesOfParts>
    <vt:vector size="62" baseType="lpstr">
      <vt:lpstr>Office テーマ</vt:lpstr>
      <vt:lpstr>都市デザイン論</vt:lpstr>
      <vt:lpstr>都市デザイン論　十四  福祉・医療と都市</vt:lpstr>
      <vt:lpstr>動画：ギリシャの緊縮財政、サモス島ではまさに死活問題 https://www.youtube.com/watch?v=UGetB7RnN4A</vt:lpstr>
      <vt:lpstr>　「風俗」と「刑務所」が 　　　日本の 　　　　セーフティネット？</vt:lpstr>
      <vt:lpstr>生活保護と自殺</vt:lpstr>
      <vt:lpstr>国の借金</vt:lpstr>
      <vt:lpstr>国債残高</vt:lpstr>
      <vt:lpstr>スライド 8</vt:lpstr>
      <vt:lpstr>医療と福祉</vt:lpstr>
      <vt:lpstr>医療</vt:lpstr>
      <vt:lpstr>格差社会と糖尿病  「自己責任」の一言で片づけられる？</vt:lpstr>
      <vt:lpstr>教育への財政支出</vt:lpstr>
      <vt:lpstr>平等社会</vt:lpstr>
      <vt:lpstr>介護離職と年金不正受給</vt:lpstr>
      <vt:lpstr>パラサイトシングル</vt:lpstr>
      <vt:lpstr>温泉地と生活保護</vt:lpstr>
      <vt:lpstr>スライド 17</vt:lpstr>
      <vt:lpstr>スライド 18</vt:lpstr>
      <vt:lpstr>スライド 19</vt:lpstr>
      <vt:lpstr>スライド 20</vt:lpstr>
      <vt:lpstr>スライド 21</vt:lpstr>
      <vt:lpstr>スライド 22</vt:lpstr>
      <vt:lpstr>ベイシック・インカム</vt:lpstr>
      <vt:lpstr>『絶望の国の幸福な若者たち』 古市憲寿著</vt:lpstr>
      <vt:lpstr>年金も生活保護も 税金負担という意味で同じ</vt:lpstr>
      <vt:lpstr>医療・健康と地域間競争</vt:lpstr>
      <vt:lpstr>医療特区</vt:lpstr>
      <vt:lpstr>東京の「手術難民」</vt:lpstr>
      <vt:lpstr>医師会のスタンス</vt:lpstr>
      <vt:lpstr>平均余命</vt:lpstr>
      <vt:lpstr>死亡原因</vt:lpstr>
      <vt:lpstr>救急医療</vt:lpstr>
      <vt:lpstr>福島）「仕事辞めたい」８割　看護職員、激務に悲鳴</vt:lpstr>
      <vt:lpstr>不平等社会</vt:lpstr>
      <vt:lpstr>水平格差と垂直格差</vt:lpstr>
      <vt:lpstr>正規非正規格差</vt:lpstr>
      <vt:lpstr>勤労者・非自発的失業者間の格差</vt:lpstr>
      <vt:lpstr>　戦後の日本 　　　　　　“結果平等重視”の「世界最大の社会主義国家」</vt:lpstr>
      <vt:lpstr>ビック・マック指数(エコノミスト誌が算出)</vt:lpstr>
      <vt:lpstr>個人の認識問題</vt:lpstr>
      <vt:lpstr>再チャレンジ支援施策</vt:lpstr>
      <vt:lpstr>貧困問題</vt:lpstr>
      <vt:lpstr>最低賃金</vt:lpstr>
      <vt:lpstr>個人単位の所得再分配政策</vt:lpstr>
      <vt:lpstr>生活保護をどう考えるか</vt:lpstr>
      <vt:lpstr>お笑い芸人と東京都知事</vt:lpstr>
      <vt:lpstr>生活保護制度</vt:lpstr>
      <vt:lpstr>保護率</vt:lpstr>
      <vt:lpstr>高齢者世帯の割合が増加</vt:lpstr>
      <vt:lpstr>スライド 50</vt:lpstr>
      <vt:lpstr>問題</vt:lpstr>
      <vt:lpstr>回答</vt:lpstr>
      <vt:lpstr>スライド 53</vt:lpstr>
      <vt:lpstr>生活扶助基準</vt:lpstr>
      <vt:lpstr>「負の所得税」</vt:lpstr>
      <vt:lpstr>公的年金制度</vt:lpstr>
      <vt:lpstr>生活保護制度の見直し案</vt:lpstr>
      <vt:lpstr>健康と収入と学歴</vt:lpstr>
      <vt:lpstr>スライド 59</vt:lpstr>
      <vt:lpstr>スライド 60</vt:lpstr>
      <vt:lpstr>女性たちの叫び ～"新たな貧困"の衝撃～（仮）</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１３　福祉医療と都市</dc:title>
  <dc:creator>teramae</dc:creator>
  <cp:lastModifiedBy>owner</cp:lastModifiedBy>
  <cp:revision>28</cp:revision>
  <dcterms:created xsi:type="dcterms:W3CDTF">2014-01-19T10:47:05Z</dcterms:created>
  <dcterms:modified xsi:type="dcterms:W3CDTF">2015-02-27T07:18:55Z</dcterms:modified>
</cp:coreProperties>
</file>